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322" r:id="rId14"/>
    <p:sldId id="323" r:id="rId15"/>
    <p:sldId id="324" r:id="rId16"/>
    <p:sldId id="325" r:id="rId17"/>
    <p:sldId id="326" r:id="rId18"/>
    <p:sldId id="344" r:id="rId19"/>
    <p:sldId id="345" r:id="rId20"/>
    <p:sldId id="327" r:id="rId21"/>
    <p:sldId id="346" r:id="rId22"/>
    <p:sldId id="328" r:id="rId23"/>
    <p:sldId id="347" r:id="rId24"/>
    <p:sldId id="348" r:id="rId25"/>
    <p:sldId id="330" r:id="rId26"/>
    <p:sldId id="331" r:id="rId27"/>
    <p:sldId id="332" r:id="rId28"/>
    <p:sldId id="333" r:id="rId29"/>
    <p:sldId id="334" r:id="rId30"/>
    <p:sldId id="335" r:id="rId31"/>
    <p:sldId id="349" r:id="rId32"/>
    <p:sldId id="342" r:id="rId33"/>
    <p:sldId id="343" r:id="rId34"/>
    <p:sldId id="350" r:id="rId35"/>
    <p:sldId id="351" r:id="rId36"/>
    <p:sldId id="352" r:id="rId37"/>
    <p:sldId id="353" r:id="rId38"/>
    <p:sldId id="354" r:id="rId39"/>
    <p:sldId id="356" r:id="rId40"/>
    <p:sldId id="355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36" r:id="rId51"/>
    <p:sldId id="337" r:id="rId52"/>
    <p:sldId id="366" r:id="rId5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E0A6-A669-4842-9E3F-E667183D0770}" type="datetimeFigureOut">
              <a:rPr lang="es-ES" smtClean="0"/>
              <a:t>19/3/15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D4C9B-F74D-E446-8175-1DBD772D2E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29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</a:t>
            </a:r>
            <a:r>
              <a:rPr lang="es-ES" dirty="0" err="1" smtClean="0"/>
              <a:t>és</a:t>
            </a:r>
            <a:r>
              <a:rPr lang="es-ES" dirty="0" smtClean="0"/>
              <a:t> problema de </a:t>
            </a:r>
            <a:r>
              <a:rPr lang="es-ES" dirty="0" err="1" smtClean="0"/>
              <a:t>vagància</a:t>
            </a:r>
            <a:r>
              <a:rPr lang="es-ES" dirty="0" smtClean="0"/>
              <a:t>, </a:t>
            </a:r>
            <a:r>
              <a:rPr lang="es-ES" dirty="0" err="1" smtClean="0"/>
              <a:t>sinó</a:t>
            </a:r>
            <a:r>
              <a:rPr lang="es-ES" dirty="0" smtClean="0"/>
              <a:t> una </a:t>
            </a:r>
            <a:r>
              <a:rPr lang="es-ES" dirty="0" err="1" smtClean="0"/>
              <a:t>dificultats</a:t>
            </a:r>
            <a:r>
              <a:rPr lang="es-ES" dirty="0" smtClean="0"/>
              <a:t> </a:t>
            </a:r>
            <a:r>
              <a:rPr lang="es-ES" dirty="0" err="1" smtClean="0"/>
              <a:t>degut</a:t>
            </a:r>
            <a:r>
              <a:rPr lang="es-ES" dirty="0" smtClean="0"/>
              <a:t> al mal </a:t>
            </a:r>
            <a:r>
              <a:rPr lang="es-ES" dirty="0" err="1" smtClean="0"/>
              <a:t>funiconament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sitesmes</a:t>
            </a:r>
            <a:r>
              <a:rPr lang="es-ES" dirty="0" smtClean="0"/>
              <a:t> </a:t>
            </a:r>
            <a:r>
              <a:rPr lang="es-ES" dirty="0" err="1" smtClean="0"/>
              <a:t>cerebrals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d’alerta</a:t>
            </a:r>
            <a:r>
              <a:rPr lang="es-ES" baseline="0" dirty="0" smtClean="0"/>
              <a:t> i de </a:t>
            </a:r>
            <a:r>
              <a:rPr lang="es-ES" baseline="0" dirty="0" err="1" smtClean="0"/>
              <a:t>regulació</a:t>
            </a:r>
            <a:r>
              <a:rPr lang="es-ES" baseline="0" dirty="0" smtClean="0"/>
              <a:t> del ritme de son i </a:t>
            </a:r>
            <a:r>
              <a:rPr lang="es-ES" baseline="0" dirty="0" err="1" smtClean="0"/>
              <a:t>vigília</a:t>
            </a:r>
            <a:r>
              <a:rPr lang="es-ES" baseline="0" dirty="0" smtClean="0"/>
              <a:t>. No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inusual un control </a:t>
            </a:r>
            <a:r>
              <a:rPr lang="es-ES" baseline="0" dirty="0" err="1" smtClean="0"/>
              <a:t>d’esfinter</a:t>
            </a:r>
            <a:r>
              <a:rPr lang="es-ES" baseline="0" dirty="0" smtClean="0"/>
              <a:t> vesical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tard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sense</a:t>
            </a:r>
            <a:r>
              <a:rPr lang="es-ES" baseline="0" dirty="0" smtClean="0"/>
              <a:t> TDAH.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16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r>
              <a:rPr lang="es-ES" dirty="0" err="1" smtClean="0"/>
              <a:t>Ordres</a:t>
            </a:r>
            <a:r>
              <a:rPr lang="es-ES" dirty="0" smtClean="0"/>
              <a:t>:</a:t>
            </a:r>
            <a:r>
              <a:rPr lang="es-ES" baseline="0" dirty="0" smtClean="0"/>
              <a:t> una per una i </a:t>
            </a:r>
            <a:r>
              <a:rPr lang="es-ES" baseline="0" dirty="0" err="1" smtClean="0"/>
              <a:t>fer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ens</a:t>
            </a:r>
            <a:r>
              <a:rPr lang="es-ES" baseline="0" dirty="0" smtClean="0"/>
              <a:t> les </a:t>
            </a:r>
            <a:r>
              <a:rPr lang="es-ES" baseline="0" dirty="0" err="1" smtClean="0"/>
              <a:t>repeteixi</a:t>
            </a:r>
            <a:endParaRPr lang="es-ES" baseline="0" dirty="0" smtClean="0"/>
          </a:p>
          <a:p>
            <a:r>
              <a:rPr lang="es-ES" dirty="0" smtClean="0"/>
              <a:t>-A </a:t>
            </a:r>
            <a:r>
              <a:rPr lang="es-ES" dirty="0" err="1" smtClean="0"/>
              <a:t>l’alumne</a:t>
            </a:r>
            <a:r>
              <a:rPr lang="es-ES" dirty="0" smtClean="0"/>
              <a:t> TDAH no </a:t>
            </a:r>
            <a:r>
              <a:rPr lang="es-ES" dirty="0" err="1" smtClean="0"/>
              <a:t>se’l</a:t>
            </a:r>
            <a:r>
              <a:rPr lang="es-ES" dirty="0" smtClean="0"/>
              <a:t> </a:t>
            </a:r>
            <a:r>
              <a:rPr lang="es-ES" dirty="0" err="1" smtClean="0"/>
              <a:t>pot</a:t>
            </a:r>
            <a:r>
              <a:rPr lang="es-ES" dirty="0" smtClean="0"/>
              <a:t> avaluar </a:t>
            </a:r>
            <a:r>
              <a:rPr lang="es-ES" dirty="0" err="1" smtClean="0"/>
              <a:t>amb</a:t>
            </a:r>
            <a:r>
              <a:rPr lang="es-ES" dirty="0" smtClean="0"/>
              <a:t> una sola nota, </a:t>
            </a:r>
            <a:r>
              <a:rPr lang="es-ES" dirty="0" err="1" smtClean="0"/>
              <a:t>ja</a:t>
            </a:r>
            <a:r>
              <a:rPr lang="es-ES" dirty="0" smtClean="0"/>
              <a:t> que </a:t>
            </a:r>
            <a:r>
              <a:rPr lang="es-ES" dirty="0" err="1" smtClean="0"/>
              <a:t>generalment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baseline="0" dirty="0" smtClean="0"/>
              <a:t> costa </a:t>
            </a:r>
            <a:r>
              <a:rPr lang="es-ES" baseline="0" dirty="0" err="1" smtClean="0"/>
              <a:t>mantenir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concentració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necessària</a:t>
            </a:r>
            <a:r>
              <a:rPr lang="es-ES" baseline="0" dirty="0" smtClean="0"/>
              <a:t> per acabar </a:t>
            </a:r>
            <a:r>
              <a:rPr lang="es-ES" baseline="0" dirty="0" err="1" smtClean="0"/>
              <a:t>l’examen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satisfactoriment</a:t>
            </a:r>
            <a:r>
              <a:rPr lang="es-ES" baseline="0" dirty="0" smtClean="0"/>
              <a:t> i per no </a:t>
            </a:r>
            <a:r>
              <a:rPr lang="es-ES" baseline="0" dirty="0" err="1" smtClean="0"/>
              <a:t>cometre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errors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fàcils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836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-Normes: cal que </a:t>
            </a:r>
            <a:r>
              <a:rPr lang="es-ES" dirty="0" err="1" smtClean="0"/>
              <a:t>estiguin</a:t>
            </a:r>
            <a:r>
              <a:rPr lang="es-ES" dirty="0" smtClean="0"/>
              <a:t> a la vista. Recordar-les </a:t>
            </a:r>
            <a:r>
              <a:rPr lang="es-ES" dirty="0" err="1" smtClean="0"/>
              <a:t>freqüentment</a:t>
            </a:r>
            <a:r>
              <a:rPr lang="es-ES" dirty="0" smtClean="0"/>
              <a:t>. Definir i reestructurar</a:t>
            </a:r>
            <a:r>
              <a:rPr lang="es-ES" baseline="0" dirty="0" smtClean="0"/>
              <a:t> normes </a:t>
            </a:r>
            <a:r>
              <a:rPr lang="es-ES" baseline="0" dirty="0" err="1" smtClean="0"/>
              <a:t>personalitzades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com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permetre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mostre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exercicis</a:t>
            </a:r>
            <a:r>
              <a:rPr lang="es-ES" baseline="0" dirty="0" smtClean="0"/>
              <a:t> al </a:t>
            </a:r>
            <a:r>
              <a:rPr lang="es-ES" baseline="0" dirty="0" err="1" smtClean="0"/>
              <a:t>professor</a:t>
            </a:r>
            <a:r>
              <a:rPr lang="es-ES" baseline="0" dirty="0" smtClean="0"/>
              <a:t>. </a:t>
            </a:r>
          </a:p>
          <a:p>
            <a:r>
              <a:rPr lang="es-ES" baseline="0" dirty="0" smtClean="0"/>
              <a:t>-Autocontrol: fragmentar les tasques en </a:t>
            </a:r>
            <a:r>
              <a:rPr lang="es-ES" baseline="0" dirty="0" err="1" smtClean="0"/>
              <a:t>objectius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curts</a:t>
            </a:r>
            <a:r>
              <a:rPr lang="es-ES" baseline="0" dirty="0" smtClean="0"/>
              <a:t> i supervisar-</a:t>
            </a:r>
            <a:r>
              <a:rPr lang="es-ES" baseline="0" dirty="0" err="1" smtClean="0"/>
              <a:t>ne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consecució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frequencia</a:t>
            </a:r>
            <a:r>
              <a:rPr lang="es-ES" baseline="0" dirty="0" smtClean="0"/>
              <a:t>, de manera que el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en </a:t>
            </a:r>
            <a:r>
              <a:rPr lang="es-ES" baseline="0" dirty="0" err="1" smtClean="0"/>
              <a:t>què</a:t>
            </a:r>
            <a:r>
              <a:rPr lang="es-ES" baseline="0" dirty="0" smtClean="0"/>
              <a:t> han </a:t>
            </a:r>
            <a:r>
              <a:rPr lang="es-ES" baseline="0" dirty="0" err="1" smtClean="0"/>
              <a:t>d’inhibir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resposta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sigui</a:t>
            </a:r>
            <a:r>
              <a:rPr lang="es-ES" baseline="0" dirty="0" smtClean="0"/>
              <a:t> menor. </a:t>
            </a:r>
            <a:r>
              <a:rPr lang="es-ES" baseline="0" dirty="0" err="1" smtClean="0"/>
              <a:t>Això</a:t>
            </a:r>
            <a:r>
              <a:rPr lang="es-ES" baseline="0" dirty="0" smtClean="0"/>
              <a:t> implica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d’atenció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curts</a:t>
            </a:r>
            <a:r>
              <a:rPr lang="es-ES" baseline="0" dirty="0" smtClean="0"/>
              <a:t>, cosa que </a:t>
            </a:r>
            <a:r>
              <a:rPr lang="es-ES" baseline="0" dirty="0" err="1" smtClean="0"/>
              <a:t>afavoreix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seu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aprenentatge</a:t>
            </a:r>
            <a:r>
              <a:rPr lang="es-ES" baseline="0" dirty="0" smtClean="0"/>
              <a:t> en adaptar-se a la </a:t>
            </a:r>
            <a:r>
              <a:rPr lang="es-ES" baseline="0" dirty="0" err="1" smtClean="0"/>
              <a:t>seva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capacitat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d’atenció</a:t>
            </a:r>
            <a:r>
              <a:rPr lang="es-ES" baseline="0" dirty="0" smtClean="0"/>
              <a:t>.</a:t>
            </a:r>
          </a:p>
          <a:p>
            <a:r>
              <a:rPr lang="es-ES" baseline="0" dirty="0" smtClean="0"/>
              <a:t>-Premiar. Implantar un sistema de </a:t>
            </a:r>
            <a:r>
              <a:rPr lang="es-ES" baseline="0" dirty="0" err="1" smtClean="0"/>
              <a:t>punts</a:t>
            </a:r>
            <a:r>
              <a:rPr lang="es-ES" baseline="0" dirty="0" smtClean="0"/>
              <a:t> en </a:t>
            </a:r>
            <a:r>
              <a:rPr lang="es-ES" baseline="0" dirty="0" err="1" smtClean="0"/>
              <a:t>què</a:t>
            </a:r>
            <a:r>
              <a:rPr lang="es-ES" baseline="0" dirty="0" smtClean="0"/>
              <a:t>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premiat</a:t>
            </a:r>
            <a:r>
              <a:rPr lang="es-ES" baseline="0" dirty="0" smtClean="0"/>
              <a:t> per la </a:t>
            </a:r>
            <a:r>
              <a:rPr lang="es-ES" baseline="0" dirty="0" err="1" smtClean="0"/>
              <a:t>consecució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d’objectius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cost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resposta</a:t>
            </a:r>
            <a:r>
              <a:rPr lang="es-ES" baseline="0" dirty="0" smtClean="0"/>
              <a:t> per </a:t>
            </a:r>
            <a:r>
              <a:rPr lang="es-ES" baseline="0" dirty="0" err="1" smtClean="0"/>
              <a:t>l’incompliment</a:t>
            </a:r>
            <a:endParaRPr lang="es-ES" baseline="0" dirty="0" smtClean="0"/>
          </a:p>
          <a:p>
            <a:r>
              <a:rPr lang="es-ES" baseline="0" dirty="0" smtClean="0"/>
              <a:t>-Ignorar les </a:t>
            </a:r>
            <a:r>
              <a:rPr lang="es-ES" baseline="0" dirty="0" err="1" smtClean="0"/>
              <a:t>conductes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inadequades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com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interrompre</a:t>
            </a:r>
            <a:r>
              <a:rPr lang="es-ES" baseline="0" dirty="0" smtClean="0"/>
              <a:t>, i el cas que </a:t>
            </a:r>
            <a:r>
              <a:rPr lang="es-ES" baseline="0" dirty="0" err="1" smtClean="0"/>
              <a:t>siguin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molt</a:t>
            </a:r>
            <a:r>
              <a:rPr lang="es-ES" baseline="0" dirty="0" smtClean="0"/>
              <a:t> molestes </a:t>
            </a:r>
            <a:r>
              <a:rPr lang="es-ES" baseline="0" dirty="0" err="1" smtClean="0"/>
              <a:t>utilitzar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fora</a:t>
            </a:r>
            <a:r>
              <a:rPr lang="es-ES" baseline="0" dirty="0" smtClean="0"/>
              <a:t>.</a:t>
            </a:r>
          </a:p>
          <a:p>
            <a:r>
              <a:rPr lang="es-ES" baseline="0" dirty="0" err="1" smtClean="0"/>
              <a:t>Reforça</a:t>
            </a:r>
            <a:r>
              <a:rPr lang="es-ES" baseline="0" dirty="0" smtClean="0"/>
              <a:t> les </a:t>
            </a:r>
            <a:r>
              <a:rPr lang="es-ES" baseline="0" dirty="0" err="1" smtClean="0"/>
              <a:t>conductes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adequades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com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anar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poc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poc</a:t>
            </a:r>
            <a:r>
              <a:rPr lang="es-ES" baseline="0" dirty="0" smtClean="0"/>
              <a:t>, acabar cada </a:t>
            </a:r>
            <a:r>
              <a:rPr lang="es-ES" baseline="0" dirty="0" err="1" smtClean="0"/>
              <a:t>petit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pas</a:t>
            </a:r>
            <a:r>
              <a:rPr lang="es-ES" baseline="0" dirty="0" smtClean="0"/>
              <a:t> i donar-li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importància</a:t>
            </a:r>
            <a:r>
              <a:rPr lang="es-ES" baseline="0" dirty="0" smtClean="0"/>
              <a:t> a la </a:t>
            </a:r>
            <a:r>
              <a:rPr lang="es-ES" baseline="0" dirty="0" err="1" smtClean="0"/>
              <a:t>qualitat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davant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quantitat</a:t>
            </a:r>
            <a:r>
              <a:rPr lang="es-ES" baseline="0" dirty="0" smtClean="0"/>
              <a:t>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15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r>
              <a:rPr lang="es-ES" dirty="0" err="1" smtClean="0"/>
              <a:t>informació</a:t>
            </a:r>
            <a:r>
              <a:rPr lang="es-ES" dirty="0" smtClean="0"/>
              <a:t> de forma explícita: </a:t>
            </a:r>
            <a:r>
              <a:rPr lang="es-ES" dirty="0" err="1" smtClean="0"/>
              <a:t>utilitzar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el que </a:t>
            </a:r>
            <a:r>
              <a:rPr lang="es-ES" dirty="0" err="1" smtClean="0"/>
              <a:t>pugui</a:t>
            </a:r>
            <a:r>
              <a:rPr lang="es-ES" dirty="0" smtClean="0"/>
              <a:t> servir </a:t>
            </a:r>
            <a:r>
              <a:rPr lang="es-ES" dirty="0" err="1" smtClean="0"/>
              <a:t>com</a:t>
            </a:r>
            <a:r>
              <a:rPr lang="es-ES" dirty="0" smtClean="0"/>
              <a:t> a pistes, </a:t>
            </a:r>
            <a:r>
              <a:rPr lang="es-ES" dirty="0" err="1" smtClean="0"/>
              <a:t>recordatoris</a:t>
            </a:r>
            <a:r>
              <a:rPr lang="es-ES" dirty="0" smtClean="0"/>
              <a:t>,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senyals</a:t>
            </a:r>
            <a:r>
              <a:rPr lang="es-ES" baseline="0" dirty="0" smtClean="0"/>
              <a:t>. “no </a:t>
            </a:r>
            <a:r>
              <a:rPr lang="es-ES" baseline="0" dirty="0" err="1" smtClean="0"/>
              <a:t>tenen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informació</a:t>
            </a:r>
            <a:r>
              <a:rPr lang="es-ES" baseline="0" dirty="0" smtClean="0"/>
              <a:t> al </a:t>
            </a:r>
            <a:r>
              <a:rPr lang="es-ES" baseline="0" dirty="0" err="1" smtClean="0"/>
              <a:t>cap</a:t>
            </a:r>
            <a:r>
              <a:rPr lang="es-ES" baseline="0" dirty="0" smtClean="0"/>
              <a:t>”</a:t>
            </a:r>
          </a:p>
          <a:p>
            <a:r>
              <a:rPr lang="es-ES" baseline="0" dirty="0" smtClean="0"/>
              <a:t>-No </a:t>
            </a:r>
            <a:r>
              <a:rPr lang="es-ES" baseline="0" dirty="0" err="1" smtClean="0"/>
              <a:t>tenen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consciència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, no </a:t>
            </a:r>
            <a:r>
              <a:rPr lang="es-ES" baseline="0" dirty="0" err="1" smtClean="0"/>
              <a:t>serveix</a:t>
            </a:r>
            <a:r>
              <a:rPr lang="es-ES" baseline="0" dirty="0" smtClean="0"/>
              <a:t> donar-los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perquè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perdren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igualment</a:t>
            </a:r>
            <a:r>
              <a:rPr lang="es-ES" baseline="0" dirty="0" smtClean="0"/>
              <a:t>. Convertir el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en alguna cosa real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rellotges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temporalitzars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cronòmetres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rellotges</a:t>
            </a:r>
            <a:r>
              <a:rPr lang="es-ES" baseline="0" dirty="0" smtClean="0"/>
              <a:t> de sorra…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455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-Les tasques</a:t>
            </a:r>
            <a:r>
              <a:rPr lang="es-ES" baseline="0" dirty="0" smtClean="0"/>
              <a:t> curtes </a:t>
            </a:r>
            <a:r>
              <a:rPr lang="es-ES" baseline="0" dirty="0" err="1" smtClean="0"/>
              <a:t>permeten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l’infant</a:t>
            </a:r>
            <a:r>
              <a:rPr lang="es-ES" baseline="0" dirty="0" smtClean="0"/>
              <a:t> no es </a:t>
            </a:r>
            <a:r>
              <a:rPr lang="es-ES" baseline="0" dirty="0" err="1" smtClean="0"/>
              <a:t>cansi</a:t>
            </a:r>
            <a:r>
              <a:rPr lang="es-ES" baseline="0" dirty="0" smtClean="0"/>
              <a:t>, que no </a:t>
            </a:r>
            <a:r>
              <a:rPr lang="es-ES" baseline="0" dirty="0" err="1" smtClean="0"/>
              <a:t>entri</a:t>
            </a:r>
            <a:r>
              <a:rPr lang="es-ES" baseline="0" dirty="0" smtClean="0"/>
              <a:t> en la </a:t>
            </a:r>
            <a:r>
              <a:rPr lang="es-ES" baseline="0" dirty="0" err="1" smtClean="0"/>
              <a:t>monotonia</a:t>
            </a:r>
            <a:r>
              <a:rPr lang="es-ES" baseline="0" dirty="0" smtClean="0"/>
              <a:t> o que no es </a:t>
            </a:r>
            <a:r>
              <a:rPr lang="es-ES" baseline="0" dirty="0" err="1" smtClean="0"/>
              <a:t>distregui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Fer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aprenentatges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breus</a:t>
            </a:r>
            <a:r>
              <a:rPr lang="es-ES" baseline="0" dirty="0" smtClean="0"/>
              <a:t> que la </a:t>
            </a:r>
            <a:r>
              <a:rPr lang="es-ES" baseline="0" dirty="0" err="1" smtClean="0"/>
              <a:t>seva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capacitat</a:t>
            </a:r>
            <a:r>
              <a:rPr lang="es-ES" baseline="0" dirty="0" smtClean="0"/>
              <a:t> atencional </a:t>
            </a:r>
            <a:r>
              <a:rPr lang="es-ES" baseline="0" dirty="0" err="1" smtClean="0"/>
              <a:t>pugui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assumir</a:t>
            </a:r>
            <a:r>
              <a:rPr lang="es-ES" baseline="0" dirty="0" smtClean="0"/>
              <a:t>.</a:t>
            </a:r>
          </a:p>
          <a:p>
            <a:r>
              <a:rPr lang="es-ES" baseline="0" dirty="0" smtClean="0"/>
              <a:t>-Planificar: </a:t>
            </a:r>
            <a:r>
              <a:rPr lang="es-ES" baseline="0" dirty="0" err="1" smtClean="0"/>
              <a:t>posteriorment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ensenyar</a:t>
            </a:r>
            <a:r>
              <a:rPr lang="es-ES" baseline="0" dirty="0" smtClean="0"/>
              <a:t>-los a planificar le </a:t>
            </a:r>
            <a:r>
              <a:rPr lang="es-ES" baseline="0" dirty="0" err="1" smtClean="0"/>
              <a:t>sevs</a:t>
            </a:r>
            <a:r>
              <a:rPr lang="es-ES" baseline="0" dirty="0" smtClean="0"/>
              <a:t> tasques i a </a:t>
            </a:r>
            <a:r>
              <a:rPr lang="es-ES" baseline="0" dirty="0" err="1" smtClean="0"/>
              <a:t>utilitzar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l’agenda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249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r>
              <a:rPr lang="es-ES" dirty="0" err="1" smtClean="0"/>
              <a:t>Exàmens</a:t>
            </a:r>
            <a:r>
              <a:rPr lang="es-ES" dirty="0" smtClean="0"/>
              <a:t>. Una pregunta per </a:t>
            </a:r>
            <a:r>
              <a:rPr lang="es-ES" dirty="0" err="1" smtClean="0"/>
              <a:t>pàgina</a:t>
            </a:r>
            <a:r>
              <a:rPr lang="es-ES" dirty="0" smtClean="0"/>
              <a:t>, separara</a:t>
            </a:r>
            <a:r>
              <a:rPr lang="es-ES" baseline="0" dirty="0" smtClean="0"/>
              <a:t> les </a:t>
            </a:r>
            <a:r>
              <a:rPr lang="es-ES" baseline="0" dirty="0" err="1" smtClean="0"/>
              <a:t>subpreguntes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pugui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tenir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60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Les </a:t>
            </a:r>
            <a:r>
              <a:rPr lang="es-ES" dirty="0" err="1" smtClean="0"/>
              <a:t>anomalies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volumètriques</a:t>
            </a:r>
            <a:r>
              <a:rPr lang="es-ES" baseline="0" dirty="0" smtClean="0"/>
              <a:t> en el </a:t>
            </a:r>
            <a:r>
              <a:rPr lang="es-ES" baseline="0" dirty="0" err="1" smtClean="0"/>
              <a:t>cervelli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cerebel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persisteixen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l’edat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mentre</a:t>
            </a:r>
            <a:r>
              <a:rPr lang="es-ES" baseline="0" dirty="0" smtClean="0"/>
              <a:t> que </a:t>
            </a:r>
            <a:r>
              <a:rPr lang="es-ES" baseline="0" dirty="0" err="1" smtClean="0"/>
              <a:t>sembla</a:t>
            </a:r>
            <a:r>
              <a:rPr lang="es-ES" baseline="0" dirty="0" smtClean="0"/>
              <a:t> que les del </a:t>
            </a:r>
            <a:r>
              <a:rPr lang="es-ES" baseline="0" dirty="0" err="1" smtClean="0"/>
              <a:t>nucli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caudat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desapareixen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948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Factors</a:t>
            </a:r>
            <a:r>
              <a:rPr lang="es-ES" dirty="0" smtClean="0"/>
              <a:t> </a:t>
            </a:r>
            <a:r>
              <a:rPr lang="es-ES" dirty="0" err="1" smtClean="0"/>
              <a:t>genètics</a:t>
            </a:r>
            <a:r>
              <a:rPr lang="es-ES" dirty="0" smtClean="0"/>
              <a:t>: </a:t>
            </a:r>
            <a:r>
              <a:rPr lang="es-ES" dirty="0" err="1" smtClean="0"/>
              <a:t>nombrosos</a:t>
            </a:r>
            <a:r>
              <a:rPr lang="es-ES" dirty="0" smtClean="0"/>
              <a:t> </a:t>
            </a:r>
            <a:r>
              <a:rPr lang="es-ES" dirty="0" err="1" smtClean="0"/>
              <a:t>estudis</a:t>
            </a:r>
            <a:r>
              <a:rPr lang="es-ES" dirty="0" smtClean="0"/>
              <a:t> </a:t>
            </a:r>
            <a:r>
              <a:rPr lang="es-ES" dirty="0" err="1" smtClean="0"/>
              <a:t>familiars</a:t>
            </a:r>
            <a:r>
              <a:rPr lang="es-ES" dirty="0" smtClean="0"/>
              <a:t>, en </a:t>
            </a:r>
            <a:r>
              <a:rPr lang="es-ES" dirty="0" err="1" smtClean="0"/>
              <a:t>bessons</a:t>
            </a:r>
            <a:r>
              <a:rPr lang="es-ES" dirty="0" smtClean="0"/>
              <a:t> i en </a:t>
            </a:r>
            <a:r>
              <a:rPr lang="es-ES" dirty="0" err="1" smtClean="0"/>
              <a:t>nens</a:t>
            </a:r>
            <a:r>
              <a:rPr lang="es-ES" dirty="0" smtClean="0"/>
              <a:t> </a:t>
            </a:r>
            <a:r>
              <a:rPr lang="es-ES" dirty="0" err="1" smtClean="0"/>
              <a:t>adoptats</a:t>
            </a:r>
            <a:r>
              <a:rPr lang="es-ES" dirty="0" smtClean="0"/>
              <a:t>, </a:t>
            </a:r>
            <a:r>
              <a:rPr lang="es-ES" dirty="0" err="1" smtClean="0"/>
              <a:t>ho</a:t>
            </a:r>
            <a:r>
              <a:rPr lang="es-ES" dirty="0" smtClean="0"/>
              <a:t> avalen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14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Remissió</a:t>
            </a:r>
            <a:r>
              <a:rPr lang="es-ES" dirty="0" smtClean="0"/>
              <a:t> funcional: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absència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manifestacions</a:t>
            </a:r>
            <a:r>
              <a:rPr lang="es-ES" baseline="0" dirty="0" smtClean="0"/>
              <a:t> del </a:t>
            </a:r>
            <a:r>
              <a:rPr lang="es-ES" baseline="0" dirty="0" err="1" smtClean="0"/>
              <a:t>trastorn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repercussió</a:t>
            </a:r>
            <a:r>
              <a:rPr lang="es-ES" baseline="0" dirty="0" smtClean="0"/>
              <a:t> en la vida de </a:t>
            </a:r>
            <a:r>
              <a:rPr lang="es-ES" baseline="0" dirty="0" err="1" smtClean="0"/>
              <a:t>l’individu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5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Quan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pares i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professors</a:t>
            </a:r>
            <a:r>
              <a:rPr lang="es-ES" dirty="0" smtClean="0"/>
              <a:t> </a:t>
            </a:r>
            <a:r>
              <a:rPr lang="es-ES" dirty="0" err="1" smtClean="0"/>
              <a:t>comprenen</a:t>
            </a:r>
            <a:r>
              <a:rPr lang="es-ES" dirty="0" smtClean="0"/>
              <a:t> que </a:t>
            </a:r>
            <a:r>
              <a:rPr lang="es-ES" dirty="0" err="1" smtClean="0"/>
              <a:t>l’infant</a:t>
            </a:r>
            <a:r>
              <a:rPr lang="es-ES" dirty="0" smtClean="0"/>
              <a:t> no </a:t>
            </a:r>
            <a:r>
              <a:rPr lang="es-ES" dirty="0" err="1" smtClean="0"/>
              <a:t>és</a:t>
            </a:r>
            <a:r>
              <a:rPr lang="es-ES" dirty="0" smtClean="0"/>
              <a:t> un mal </a:t>
            </a:r>
            <a:r>
              <a:rPr lang="es-ES" dirty="0" err="1" smtClean="0"/>
              <a:t>educat</a:t>
            </a:r>
            <a:r>
              <a:rPr lang="es-ES" dirty="0" smtClean="0"/>
              <a:t>, </a:t>
            </a:r>
            <a:r>
              <a:rPr lang="es-ES" dirty="0" err="1" smtClean="0"/>
              <a:t>sinó</a:t>
            </a:r>
            <a:r>
              <a:rPr lang="es-ES" dirty="0" smtClean="0"/>
              <a:t> que té </a:t>
            </a:r>
            <a:r>
              <a:rPr lang="es-ES" dirty="0" err="1" smtClean="0"/>
              <a:t>veritables</a:t>
            </a:r>
            <a:r>
              <a:rPr lang="es-ES" dirty="0" smtClean="0"/>
              <a:t> </a:t>
            </a:r>
            <a:r>
              <a:rPr lang="es-ES" dirty="0" err="1" smtClean="0"/>
              <a:t>dificultats</a:t>
            </a:r>
            <a:r>
              <a:rPr lang="es-ES" dirty="0" smtClean="0"/>
              <a:t> per</a:t>
            </a:r>
            <a:r>
              <a:rPr lang="es-ES" baseline="0" dirty="0" smtClean="0"/>
              <a:t> comportar-se </a:t>
            </a:r>
            <a:r>
              <a:rPr lang="es-ES" baseline="0" dirty="0" err="1" smtClean="0"/>
              <a:t>com</a:t>
            </a:r>
            <a:r>
              <a:rPr lang="es-ES" baseline="0" dirty="0" smtClean="0"/>
              <a:t> la resta de </a:t>
            </a:r>
            <a:r>
              <a:rPr lang="es-ES" baseline="0" dirty="0" err="1" smtClean="0"/>
              <a:t>companys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molt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fàcil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ajudar</a:t>
            </a:r>
            <a:r>
              <a:rPr lang="es-ES" baseline="0" dirty="0" smtClean="0"/>
              <a:t>-lo de manera </a:t>
            </a:r>
            <a:r>
              <a:rPr lang="es-ES" baseline="0" dirty="0" err="1" smtClean="0"/>
              <a:t>eficaç</a:t>
            </a:r>
            <a:endParaRPr lang="es-ES" baseline="0" dirty="0" smtClean="0"/>
          </a:p>
          <a:p>
            <a:r>
              <a:rPr lang="es-ES" baseline="0" dirty="0" err="1" smtClean="0"/>
              <a:t>L’escola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lloc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l’infant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passa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hores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requereix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autocontrol i </a:t>
            </a:r>
            <a:r>
              <a:rPr lang="es-ES" baseline="0" dirty="0" err="1" smtClean="0"/>
              <a:t>capacitat</a:t>
            </a:r>
            <a:r>
              <a:rPr lang="es-ES" baseline="0" dirty="0" smtClean="0"/>
              <a:t> atencional, </a:t>
            </a:r>
            <a:r>
              <a:rPr lang="es-ES" baseline="0" dirty="0" err="1" smtClean="0"/>
              <a:t>fet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important</a:t>
            </a:r>
            <a:r>
              <a:rPr lang="es-ES" baseline="0" dirty="0" smtClean="0"/>
              <a:t> informar-los i intervenir a </a:t>
            </a:r>
            <a:r>
              <a:rPr lang="es-ES" baseline="0" dirty="0" err="1" smtClean="0"/>
              <a:t>l’aula</a:t>
            </a:r>
            <a:r>
              <a:rPr lang="es-ES" baseline="0" smtClean="0"/>
              <a:t>. 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7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-Crear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rutines</a:t>
            </a:r>
            <a:r>
              <a:rPr lang="es-ES" baseline="0" dirty="0" smtClean="0"/>
              <a:t>: cal unes normes </a:t>
            </a:r>
            <a:r>
              <a:rPr lang="es-ES" baseline="0" dirty="0" err="1" smtClean="0"/>
              <a:t>familiars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clares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explícites</a:t>
            </a:r>
            <a:r>
              <a:rPr lang="es-ES" baseline="0" dirty="0" smtClean="0"/>
              <a:t>. Un </a:t>
            </a:r>
            <a:r>
              <a:rPr lang="es-ES" baseline="0" dirty="0" err="1" smtClean="0"/>
              <a:t>entorn</a:t>
            </a:r>
            <a:r>
              <a:rPr lang="es-ES" baseline="0" dirty="0" smtClean="0"/>
              <a:t> i una </a:t>
            </a:r>
            <a:r>
              <a:rPr lang="es-ES" baseline="0" dirty="0" err="1" smtClean="0"/>
              <a:t>dinàmica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treball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ordenats</a:t>
            </a:r>
            <a:r>
              <a:rPr lang="es-ES" baseline="0" dirty="0" smtClean="0"/>
              <a:t>. </a:t>
            </a:r>
          </a:p>
          <a:p>
            <a:r>
              <a:rPr lang="es-ES" baseline="0" dirty="0" smtClean="0"/>
              <a:t>-Evitar la </a:t>
            </a:r>
            <a:r>
              <a:rPr lang="es-ES" baseline="0" dirty="0" err="1" smtClean="0"/>
              <a:t>confrontació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l’enfrontament</a:t>
            </a:r>
            <a:r>
              <a:rPr lang="es-ES" baseline="0" dirty="0" smtClean="0"/>
              <a:t>, el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elevat</a:t>
            </a:r>
            <a:r>
              <a:rPr lang="es-ES" baseline="0" dirty="0" smtClean="0"/>
              <a:t> i la </a:t>
            </a:r>
            <a:r>
              <a:rPr lang="es-ES" baseline="0" dirty="0" err="1" smtClean="0"/>
              <a:t>desqualificació</a:t>
            </a:r>
            <a:r>
              <a:rPr lang="es-ES" baseline="0" dirty="0" smtClean="0"/>
              <a:t> generen malestar, </a:t>
            </a:r>
            <a:r>
              <a:rPr lang="es-ES" baseline="0" dirty="0" err="1" smtClean="0"/>
              <a:t>oposició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ressentiment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deteriorament</a:t>
            </a:r>
            <a:r>
              <a:rPr lang="es-ES" baseline="0" dirty="0" smtClean="0"/>
              <a:t> de les </a:t>
            </a:r>
            <a:r>
              <a:rPr lang="es-ES" baseline="0" dirty="0" err="1" smtClean="0"/>
              <a:t>relacions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personals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recomanable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utilitzar</a:t>
            </a:r>
            <a:r>
              <a:rPr lang="es-ES" baseline="0" dirty="0" smtClean="0"/>
              <a:t> un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veu</a:t>
            </a:r>
            <a:r>
              <a:rPr lang="es-ES" baseline="0" dirty="0" smtClean="0"/>
              <a:t> natural, </a:t>
            </a:r>
            <a:r>
              <a:rPr lang="es-ES" baseline="0" dirty="0" err="1" smtClean="0"/>
              <a:t>controlat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pausat</a:t>
            </a:r>
            <a:r>
              <a:rPr lang="es-ES" baseline="0" dirty="0" smtClean="0"/>
              <a:t>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354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r>
              <a:rPr lang="es-ES" dirty="0" err="1" smtClean="0"/>
              <a:t>Càstigs</a:t>
            </a:r>
            <a:r>
              <a:rPr lang="es-ES" dirty="0" smtClean="0"/>
              <a:t> i </a:t>
            </a:r>
            <a:r>
              <a:rPr lang="es-ES" dirty="0" err="1" smtClean="0"/>
              <a:t>premis</a:t>
            </a:r>
            <a:r>
              <a:rPr lang="es-ES" dirty="0" smtClean="0"/>
              <a:t> a </a:t>
            </a:r>
            <a:r>
              <a:rPr lang="es-ES" dirty="0" err="1" smtClean="0"/>
              <a:t>llarg</a:t>
            </a:r>
            <a:r>
              <a:rPr lang="es-ES" dirty="0" smtClean="0"/>
              <a:t> </a:t>
            </a:r>
            <a:r>
              <a:rPr lang="es-ES" dirty="0" err="1" smtClean="0"/>
              <a:t>termini</a:t>
            </a:r>
            <a:r>
              <a:rPr lang="es-ES" dirty="0" smtClean="0"/>
              <a:t>, no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efectius</a:t>
            </a:r>
            <a:r>
              <a:rPr lang="es-ES" dirty="0" smtClean="0"/>
              <a:t>.</a:t>
            </a:r>
            <a:r>
              <a:rPr lang="es-ES" baseline="0" dirty="0" smtClean="0"/>
              <a:t> Han de ser </a:t>
            </a:r>
            <a:r>
              <a:rPr lang="es-ES" baseline="0" dirty="0" err="1" smtClean="0"/>
              <a:t>penalitzacions</a:t>
            </a:r>
            <a:r>
              <a:rPr lang="es-ES" baseline="0" dirty="0" smtClean="0"/>
              <a:t> concretes i </a:t>
            </a:r>
            <a:r>
              <a:rPr lang="es-ES" baseline="0" dirty="0" err="1" smtClean="0"/>
              <a:t>senzilles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L’infant</a:t>
            </a:r>
            <a:r>
              <a:rPr lang="es-ES" baseline="0" dirty="0" smtClean="0"/>
              <a:t> ha de </a:t>
            </a:r>
            <a:r>
              <a:rPr lang="es-ES" baseline="0" dirty="0" err="1" smtClean="0"/>
              <a:t>conèixer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prèviament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conseqüència</a:t>
            </a:r>
            <a:r>
              <a:rPr lang="es-ES" baseline="0" dirty="0" smtClean="0"/>
              <a:t> de no </a:t>
            </a:r>
            <a:r>
              <a:rPr lang="es-ES" baseline="0" dirty="0" err="1" smtClean="0"/>
              <a:t>obeir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Evitem</a:t>
            </a:r>
            <a:r>
              <a:rPr lang="es-ES" baseline="0" dirty="0" smtClean="0"/>
              <a:t>, en la mesura que </a:t>
            </a:r>
            <a:r>
              <a:rPr lang="es-ES" baseline="0" dirty="0" err="1" smtClean="0"/>
              <a:t>sigui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possible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regals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materials</a:t>
            </a:r>
            <a:r>
              <a:rPr lang="es-ES" baseline="0" dirty="0" smtClean="0"/>
              <a:t>. El </a:t>
            </a:r>
            <a:r>
              <a:rPr lang="es-ES" baseline="0" dirty="0" err="1" smtClean="0"/>
              <a:t>reconeixement</a:t>
            </a:r>
            <a:r>
              <a:rPr lang="es-ES" baseline="0" dirty="0" smtClean="0"/>
              <a:t> verbal o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petits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beneficis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són</a:t>
            </a:r>
            <a:r>
              <a:rPr lang="es-ES" baseline="0" dirty="0" smtClean="0"/>
              <a:t> el </a:t>
            </a:r>
            <a:r>
              <a:rPr lang="es-ES" baseline="0" dirty="0" err="1" smtClean="0"/>
              <a:t>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adequat</a:t>
            </a:r>
            <a:r>
              <a:rPr lang="es-ES" baseline="0" dirty="0" smtClean="0"/>
              <a:t>.</a:t>
            </a:r>
          </a:p>
          <a:p>
            <a:r>
              <a:rPr lang="es-ES" baseline="0" dirty="0" smtClean="0"/>
              <a:t>-un </a:t>
            </a:r>
            <a:r>
              <a:rPr lang="es-ES" baseline="0" dirty="0" err="1" smtClean="0"/>
              <a:t>infant</a:t>
            </a:r>
            <a:r>
              <a:rPr lang="es-ES" baseline="0" dirty="0" smtClean="0"/>
              <a:t> no </a:t>
            </a:r>
            <a:r>
              <a:rPr lang="es-ES" baseline="0" dirty="0" err="1" smtClean="0"/>
              <a:t>millorarà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només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crítiques</a:t>
            </a:r>
            <a:endParaRPr lang="es-ES" baseline="0" dirty="0" smtClean="0"/>
          </a:p>
          <a:p>
            <a:r>
              <a:rPr lang="es-ES" baseline="0" dirty="0" smtClean="0"/>
              <a:t>-Per </a:t>
            </a:r>
            <a:r>
              <a:rPr lang="es-ES" baseline="0" dirty="0" err="1" smtClean="0"/>
              <a:t>escrit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activitats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setmanals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horaris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obligacions</a:t>
            </a:r>
            <a:r>
              <a:rPr lang="es-ES" baseline="0" dirty="0" smtClean="0"/>
              <a:t>…</a:t>
            </a:r>
          </a:p>
          <a:p>
            <a:r>
              <a:rPr lang="es-ES" baseline="0" dirty="0" smtClean="0"/>
              <a:t>-</a:t>
            </a:r>
            <a:r>
              <a:rPr lang="es-ES" baseline="0" dirty="0" err="1" smtClean="0"/>
              <a:t>Rellotge</a:t>
            </a:r>
            <a:r>
              <a:rPr lang="es-ES" baseline="0" dirty="0" smtClean="0"/>
              <a:t>: manca de </a:t>
            </a:r>
            <a:r>
              <a:rPr lang="es-ES" baseline="0" dirty="0" err="1" smtClean="0"/>
              <a:t>noció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inflexibilitat</a:t>
            </a:r>
            <a:r>
              <a:rPr lang="es-ES" baseline="0" dirty="0" smtClean="0"/>
              <a:t>. NO </a:t>
            </a:r>
            <a:r>
              <a:rPr lang="es-ES" baseline="0" dirty="0" err="1" smtClean="0"/>
              <a:t>podrà</a:t>
            </a:r>
            <a:r>
              <a:rPr lang="es-ES" baseline="0" dirty="0" smtClean="0"/>
              <a:t> parar </a:t>
            </a:r>
            <a:r>
              <a:rPr lang="es-ES" baseline="0" dirty="0" err="1" smtClean="0"/>
              <a:t>bruscament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fer</a:t>
            </a:r>
            <a:r>
              <a:rPr lang="es-ES" baseline="0" dirty="0" smtClean="0"/>
              <a:t> una </a:t>
            </a:r>
            <a:r>
              <a:rPr lang="es-ES" baseline="0" dirty="0" err="1" smtClean="0"/>
              <a:t>activitat</a:t>
            </a:r>
            <a:r>
              <a:rPr lang="es-ES" baseline="0" dirty="0" smtClean="0"/>
              <a:t> que li agrada per </a:t>
            </a:r>
            <a:r>
              <a:rPr lang="es-ES" baseline="0" dirty="0" err="1" smtClean="0"/>
              <a:t>obeir</a:t>
            </a:r>
            <a:r>
              <a:rPr lang="es-ES" baseline="0" dirty="0" smtClean="0"/>
              <a:t>-nos.</a:t>
            </a:r>
          </a:p>
          <a:p>
            <a:r>
              <a:rPr lang="es-ES" baseline="0" dirty="0" smtClean="0"/>
              <a:t>-No abusar del sistema de </a:t>
            </a:r>
            <a:r>
              <a:rPr lang="es-ES" baseline="0" dirty="0" err="1" smtClean="0"/>
              <a:t>punts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perquè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perden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efectivitat</a:t>
            </a:r>
            <a:r>
              <a:rPr lang="es-ES" baseline="0" dirty="0" smtClean="0"/>
              <a:t>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005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Quan</a:t>
            </a:r>
            <a:r>
              <a:rPr lang="es-ES" dirty="0" smtClean="0"/>
              <a:t> </a:t>
            </a:r>
            <a:r>
              <a:rPr lang="es-ES" dirty="0" err="1" smtClean="0"/>
              <a:t>desobeeix</a:t>
            </a:r>
            <a:r>
              <a:rPr lang="es-ES" baseline="0" dirty="0" smtClean="0"/>
              <a:t> una norma que </a:t>
            </a:r>
            <a:r>
              <a:rPr lang="es-ES" baseline="0" dirty="0" err="1" smtClean="0"/>
              <a:t>coneix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quan</a:t>
            </a:r>
            <a:r>
              <a:rPr lang="es-ES" baseline="0" dirty="0" smtClean="0"/>
              <a:t> fa una </a:t>
            </a:r>
            <a:r>
              <a:rPr lang="es-ES" baseline="0" dirty="0" err="1" smtClean="0"/>
              <a:t>rebequeria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s’ofusca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exigeix</a:t>
            </a:r>
            <a:r>
              <a:rPr lang="es-ES" baseline="0" dirty="0" smtClean="0"/>
              <a:t> que es </a:t>
            </a:r>
            <a:r>
              <a:rPr lang="es-ES" baseline="0" dirty="0" err="1" smtClean="0"/>
              <a:t>compleixin</a:t>
            </a:r>
            <a:r>
              <a:rPr lang="es-ES" baseline="0" dirty="0" smtClean="0"/>
              <a:t> les </a:t>
            </a:r>
            <a:r>
              <a:rPr lang="es-ES" baseline="0" dirty="0" err="1" smtClean="0"/>
              <a:t>seves</a:t>
            </a:r>
            <a:r>
              <a:rPr lang="es-ES" baseline="0" dirty="0" smtClean="0"/>
              <a:t> demandes, no </a:t>
            </a:r>
            <a:r>
              <a:rPr lang="es-ES" baseline="0" dirty="0" err="1" smtClean="0"/>
              <a:t>hem</a:t>
            </a:r>
            <a:r>
              <a:rPr lang="es-ES" baseline="0" dirty="0" smtClean="0"/>
              <a:t> de cridar ni </a:t>
            </a:r>
            <a:r>
              <a:rPr lang="es-ES" baseline="0" dirty="0" err="1" smtClean="0"/>
              <a:t>perdre</a:t>
            </a:r>
            <a:r>
              <a:rPr lang="es-ES" baseline="0" dirty="0" smtClean="0"/>
              <a:t> el control, en cas </a:t>
            </a:r>
            <a:r>
              <a:rPr lang="es-ES" baseline="0" dirty="0" err="1" smtClean="0"/>
              <a:t>contrari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estarem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reforçant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aquesta</a:t>
            </a:r>
            <a:r>
              <a:rPr lang="es-ES" baseline="0" dirty="0" smtClean="0"/>
              <a:t> conducta. Cal </a:t>
            </a:r>
            <a:r>
              <a:rPr lang="es-ES" baseline="0" dirty="0" err="1" smtClean="0"/>
              <a:t>utilitzar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l’anomenat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temps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fora</a:t>
            </a:r>
            <a:r>
              <a:rPr lang="es-ES" baseline="0" dirty="0" smtClean="0"/>
              <a:t> (Time </a:t>
            </a:r>
            <a:r>
              <a:rPr lang="es-ES" baseline="0" dirty="0" err="1" smtClean="0"/>
              <a:t>out</a:t>
            </a:r>
            <a:r>
              <a:rPr lang="es-ES" baseline="0" dirty="0" smtClean="0"/>
              <a:t>)</a:t>
            </a:r>
          </a:p>
          <a:p>
            <a:r>
              <a:rPr lang="es-ES" baseline="0" dirty="0" smtClean="0"/>
              <a:t>Un </a:t>
            </a:r>
            <a:r>
              <a:rPr lang="es-ES" baseline="0" dirty="0" err="1" smtClean="0"/>
              <a:t>cop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s’ha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controlat</a:t>
            </a:r>
            <a:r>
              <a:rPr lang="es-ES" baseline="0" dirty="0" smtClean="0"/>
              <a:t> la </a:t>
            </a:r>
            <a:r>
              <a:rPr lang="es-ES" baseline="0" dirty="0" err="1" smtClean="0"/>
              <a:t>situació</a:t>
            </a:r>
            <a:r>
              <a:rPr lang="es-ES" baseline="0" dirty="0" smtClean="0"/>
              <a:t>, no insistir.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219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Recordem</a:t>
            </a:r>
            <a:r>
              <a:rPr lang="es-ES" baseline="0" dirty="0" smtClean="0"/>
              <a:t> les </a:t>
            </a:r>
            <a:r>
              <a:rPr lang="es-ES" baseline="0" dirty="0" err="1" smtClean="0"/>
              <a:t>principals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dificultats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l’infant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TDAH</a:t>
            </a:r>
          </a:p>
          <a:p>
            <a:endParaRPr lang="es-ES" baseline="0" dirty="0" smtClean="0"/>
          </a:p>
          <a:p>
            <a:r>
              <a:rPr lang="es-ES" baseline="0" dirty="0" smtClean="0"/>
              <a:t>-</a:t>
            </a:r>
            <a:r>
              <a:rPr lang="es-ES" baseline="0" dirty="0" err="1" smtClean="0"/>
              <a:t>Hàbits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treball</a:t>
            </a:r>
            <a:r>
              <a:rPr lang="es-ES" baseline="0" dirty="0" smtClean="0"/>
              <a:t>: apuntar a </a:t>
            </a:r>
            <a:r>
              <a:rPr lang="es-ES" baseline="0" dirty="0" err="1" smtClean="0"/>
              <a:t>l’agenda</a:t>
            </a:r>
            <a:r>
              <a:rPr lang="es-ES" baseline="0" dirty="0" smtClean="0"/>
              <a:t>, agafar 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llibres</a:t>
            </a:r>
            <a:r>
              <a:rPr lang="es-ES" baseline="0" dirty="0" smtClean="0"/>
              <a:t> per estudiar o </a:t>
            </a:r>
            <a:r>
              <a:rPr lang="es-ES" baseline="0" dirty="0" err="1" smtClean="0"/>
              <a:t>fer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deures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tenir</a:t>
            </a:r>
            <a:r>
              <a:rPr lang="es-ES" baseline="0" dirty="0" smtClean="0"/>
              <a:t> un </a:t>
            </a:r>
            <a:r>
              <a:rPr lang="es-ES" baseline="0" dirty="0" err="1" smtClean="0"/>
              <a:t>horari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d’estudi</a:t>
            </a:r>
            <a:r>
              <a:rPr lang="es-ES" baseline="0" dirty="0" smtClean="0"/>
              <a:t> a casa, planificar la </a:t>
            </a:r>
            <a:r>
              <a:rPr lang="es-ES" baseline="0" dirty="0" err="1" smtClean="0"/>
              <a:t>realització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d’un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treball</a:t>
            </a:r>
            <a:r>
              <a:rPr lang="es-ES" baseline="0" dirty="0" smtClean="0"/>
              <a:t> o </a:t>
            </a:r>
            <a:r>
              <a:rPr lang="es-ES" baseline="0" dirty="0" err="1" smtClean="0"/>
              <a:t>estudi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llarg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termini</a:t>
            </a:r>
            <a:endParaRPr lang="es-ES" baseline="0" dirty="0" smtClean="0"/>
          </a:p>
          <a:p>
            <a:r>
              <a:rPr lang="es-ES" baseline="0" dirty="0" smtClean="0"/>
              <a:t>-Ritme de </a:t>
            </a:r>
            <a:r>
              <a:rPr lang="es-ES" baseline="0" dirty="0" err="1" smtClean="0"/>
              <a:t>treball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oscil·lacions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rendiment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molt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marcades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durant</a:t>
            </a:r>
            <a:r>
              <a:rPr lang="es-ES" baseline="0" dirty="0" smtClean="0"/>
              <a:t> un </a:t>
            </a:r>
            <a:r>
              <a:rPr lang="es-ES" baseline="0" dirty="0" err="1" smtClean="0"/>
              <a:t>dia</a:t>
            </a:r>
            <a:endParaRPr lang="es-ES" baseline="0" dirty="0" smtClean="0"/>
          </a:p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4C9B-F74D-E446-8175-1DBD772D2E8B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82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19/3/15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image" Target="../media/image13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71736" y="359898"/>
            <a:ext cx="6267464" cy="2997664"/>
          </a:xfrm>
        </p:spPr>
        <p:txBody>
          <a:bodyPr/>
          <a:lstStyle/>
          <a:p>
            <a:pPr algn="ctr"/>
            <a:r>
              <a:rPr lang="ca-ES" dirty="0" smtClean="0"/>
              <a:t>Els infants amb TDAH</a:t>
            </a:r>
            <a:br>
              <a:rPr lang="ca-ES" dirty="0" smtClean="0"/>
            </a:br>
            <a:r>
              <a:rPr lang="ca-ES" dirty="0" smtClean="0"/>
              <a:t>a l’àmbit educatiu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868" y="4429132"/>
            <a:ext cx="5195894" cy="1143008"/>
          </a:xfrm>
        </p:spPr>
        <p:txBody>
          <a:bodyPr>
            <a:normAutofit fontScale="85000" lnSpcReduction="10000"/>
          </a:bodyPr>
          <a:lstStyle/>
          <a:p>
            <a:r>
              <a:rPr lang="ca-ES" dirty="0" smtClean="0"/>
              <a:t>	</a:t>
            </a:r>
          </a:p>
          <a:p>
            <a:r>
              <a:rPr lang="ca-ES" dirty="0" smtClean="0"/>
              <a:t>Dra. Cristina Serra</a:t>
            </a:r>
          </a:p>
          <a:p>
            <a:r>
              <a:rPr lang="ca-ES" dirty="0" smtClean="0"/>
              <a:t>UTAE. Institut pediàtric Sant Joan de Déu</a:t>
            </a:r>
          </a:p>
          <a:p>
            <a:endParaRPr lang="ca-ES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6572232" y="214290"/>
            <a:ext cx="2571768" cy="107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4" name="3 Marcador de contenido" descr="hemisferi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43050"/>
            <a:ext cx="3530200" cy="4138631"/>
          </a:xfrm>
        </p:spPr>
      </p:pic>
      <p:sp>
        <p:nvSpPr>
          <p:cNvPr id="5" name="4 CuadroTexto"/>
          <p:cNvSpPr txBox="1"/>
          <p:nvPr/>
        </p:nvSpPr>
        <p:spPr>
          <a:xfrm>
            <a:off x="642910" y="2428868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a-ES" dirty="0" smtClean="0"/>
              <a:t>Processament informació per via auditiva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Processar i produir el llenguatge</a:t>
            </a:r>
            <a:endParaRPr lang="ca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572264" y="2143116"/>
            <a:ext cx="23574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a-ES" dirty="0" smtClean="0"/>
              <a:t>Comunicació: expressió, mímica facial, to, melodia de la veu, gestos...</a:t>
            </a:r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Analitza la informació de forma global i dins context</a:t>
            </a:r>
            <a:endParaRPr lang="ca-ES" dirty="0"/>
          </a:p>
        </p:txBody>
      </p:sp>
      <p:pic>
        <p:nvPicPr>
          <p:cNvPr id="7" name="6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429520" y="352531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4" name="3 Marcador de contenido" descr="lobuls cerebra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142984"/>
            <a:ext cx="4786346" cy="4572032"/>
          </a:xfrm>
        </p:spPr>
      </p:pic>
      <p:sp>
        <p:nvSpPr>
          <p:cNvPr id="5" name="4 CuadroTexto"/>
          <p:cNvSpPr txBox="1"/>
          <p:nvPr/>
        </p:nvSpPr>
        <p:spPr>
          <a:xfrm>
            <a:off x="7143768" y="2928934"/>
            <a:ext cx="178595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Informació visual</a:t>
            </a:r>
            <a:endParaRPr lang="ca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500694" y="1000108"/>
            <a:ext cx="285752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Informació </a:t>
            </a:r>
            <a:r>
              <a:rPr lang="ca-ES" dirty="0" err="1" smtClean="0"/>
              <a:t>somatosensorial</a:t>
            </a:r>
            <a:endParaRPr lang="ca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357422" y="4643446"/>
            <a:ext cx="12858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Informació auditiva</a:t>
            </a:r>
            <a:endParaRPr lang="ca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14282" y="2214554"/>
            <a:ext cx="2071702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Funcions motrius i executives (planificació, presa de decisions, autocontrol de conducta, previsió de conseqüències...)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286512" y="2143116"/>
            <a:ext cx="257176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Informació </a:t>
            </a:r>
            <a:r>
              <a:rPr lang="ca-ES" dirty="0" err="1" smtClean="0"/>
              <a:t>visoespaial</a:t>
            </a:r>
            <a:r>
              <a:rPr lang="ca-ES" dirty="0" smtClean="0"/>
              <a:t> complexa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6248" y="4429132"/>
            <a:ext cx="271464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Processar </a:t>
            </a:r>
            <a:r>
              <a:rPr lang="ca-ES" dirty="0" smtClean="0"/>
              <a:t>paraules </a:t>
            </a:r>
            <a:r>
              <a:rPr lang="ca-ES" dirty="0" smtClean="0"/>
              <a:t>escrites o la cara d’un conegut a gran velocitat</a:t>
            </a:r>
            <a:endParaRPr lang="ca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6314" y="2571744"/>
            <a:ext cx="21431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072330" y="4000504"/>
            <a:ext cx="185738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Coordinació motriu. S’ha relacionat amb TDAH i dislèxia</a:t>
            </a:r>
            <a:endParaRPr lang="ca-ES" dirty="0"/>
          </a:p>
        </p:txBody>
      </p:sp>
      <p:pic>
        <p:nvPicPr>
          <p:cNvPr id="13" name="12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11668" y="214290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Els trastorns d’aprenentatge. TA.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Causa molt freqüent de FE</a:t>
            </a:r>
          </a:p>
          <a:p>
            <a:r>
              <a:rPr lang="ca-ES" dirty="0" smtClean="0"/>
              <a:t>Base </a:t>
            </a:r>
            <a:r>
              <a:rPr lang="ca-ES" dirty="0" err="1" smtClean="0"/>
              <a:t>neurobiològica</a:t>
            </a:r>
            <a:r>
              <a:rPr lang="ca-ES" dirty="0" smtClean="0"/>
              <a:t>, amb component genètic que condiciona que un nen amb QI normal no aconsegueixi avançar en un o més aprenentatges</a:t>
            </a:r>
          </a:p>
          <a:p>
            <a:r>
              <a:rPr lang="ca-ES" dirty="0" smtClean="0"/>
              <a:t>Prevalença 5-15% de la població escolar</a:t>
            </a:r>
          </a:p>
          <a:p>
            <a:r>
              <a:rPr lang="ca-ES" dirty="0" smtClean="0"/>
              <a:t>Són dificultats persistents i tenen repercussió negativa durant tota l’escolaritat.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TDAH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Trastorn del </a:t>
            </a:r>
            <a:r>
              <a:rPr lang="ca-ES" b="1" dirty="0" err="1" smtClean="0"/>
              <a:t>neurodesenvolupament</a:t>
            </a:r>
            <a:r>
              <a:rPr lang="ca-ES" dirty="0" smtClean="0"/>
              <a:t>: excés activitat motriu, impulsivitat i defecte d’atenció.</a:t>
            </a:r>
          </a:p>
          <a:p>
            <a:r>
              <a:rPr lang="ca-ES" dirty="0" smtClean="0"/>
              <a:t>Persisteixen patrons de conducta propis d’edats inferiors.</a:t>
            </a:r>
          </a:p>
          <a:p>
            <a:r>
              <a:rPr lang="ca-ES" dirty="0" smtClean="0"/>
              <a:t>El grau o repercussió condiciona que es consideri o no, que un nen pateix el trastorn. </a:t>
            </a:r>
          </a:p>
          <a:p>
            <a:r>
              <a:rPr lang="ca-ES" dirty="0" smtClean="0"/>
              <a:t>Cal que la conducta estigui present en dos o més àmbits de la vida del nen.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Història.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 smtClean="0"/>
              <a:t>Primera definició. G </a:t>
            </a:r>
            <a:r>
              <a:rPr lang="ca-ES" dirty="0" err="1" smtClean="0"/>
              <a:t>Still</a:t>
            </a:r>
            <a:r>
              <a:rPr lang="ca-ES" dirty="0" smtClean="0"/>
              <a:t> (The </a:t>
            </a:r>
            <a:r>
              <a:rPr lang="ca-ES" dirty="0" err="1" smtClean="0"/>
              <a:t>Lancet</a:t>
            </a:r>
            <a:r>
              <a:rPr lang="ca-ES" dirty="0" smtClean="0"/>
              <a:t>, 1902), 43 nens que presentaven greus problemes en l’atenció mantinguda i l'autoregulació de la conducta. Control moral de la conducta.</a:t>
            </a:r>
          </a:p>
          <a:p>
            <a:r>
              <a:rPr lang="ca-ES" dirty="0" smtClean="0"/>
              <a:t>A </a:t>
            </a:r>
            <a:r>
              <a:rPr lang="ca-ES" dirty="0" err="1" smtClean="0"/>
              <a:t>Tredgold</a:t>
            </a:r>
            <a:r>
              <a:rPr lang="ca-ES" dirty="0" smtClean="0"/>
              <a:t> (1914) creia que podria ser causat per una disfunció cerebral secundària a un tipus d’encefalitis on quedava afectada l'àrea de comportament.</a:t>
            </a:r>
          </a:p>
          <a:p>
            <a:r>
              <a:rPr lang="ca-ES" dirty="0" err="1" smtClean="0"/>
              <a:t>Lauferr</a:t>
            </a:r>
            <a:r>
              <a:rPr lang="ca-ES" dirty="0" smtClean="0"/>
              <a:t> i </a:t>
            </a:r>
            <a:r>
              <a:rPr lang="ca-ES" dirty="0" err="1" smtClean="0"/>
              <a:t>Denhoff</a:t>
            </a:r>
            <a:r>
              <a:rPr lang="ca-ES" dirty="0" smtClean="0"/>
              <a:t> (1957), van parlar per primera vegada de síndrome </a:t>
            </a:r>
            <a:r>
              <a:rPr lang="ca-ES" dirty="0" err="1" smtClean="0"/>
              <a:t>hipercinètic</a:t>
            </a:r>
            <a:r>
              <a:rPr lang="ca-ES" dirty="0" smtClean="0"/>
              <a:t>. </a:t>
            </a:r>
          </a:p>
          <a:p>
            <a:r>
              <a:rPr lang="ca-ES" dirty="0" smtClean="0"/>
              <a:t>1968, per primera vegada inclòs en el </a:t>
            </a:r>
            <a:r>
              <a:rPr lang="ca-ES" dirty="0" err="1" smtClean="0"/>
              <a:t>DSM-II</a:t>
            </a:r>
            <a:r>
              <a:rPr lang="ca-ES" dirty="0" smtClean="0"/>
              <a:t> com reacció </a:t>
            </a:r>
            <a:r>
              <a:rPr lang="ca-ES" dirty="0" err="1" smtClean="0"/>
              <a:t>hipercinètica</a:t>
            </a:r>
            <a:r>
              <a:rPr lang="ca-ES" dirty="0" smtClean="0"/>
              <a:t> en la infància.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TDAH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dirty="0" smtClean="0"/>
              <a:t>Afecta entre un 5-10% de la població</a:t>
            </a:r>
          </a:p>
          <a:p>
            <a:r>
              <a:rPr lang="ca-ES" dirty="0" smtClean="0"/>
              <a:t>Alumnes matriculats 10 setembre 2014: 1.548.038 </a:t>
            </a:r>
            <a:r>
              <a:rPr lang="ca-ES" dirty="0" smtClean="0">
                <a:sym typeface="Wingdings"/>
              </a:rPr>
              <a:t> 77.401 i 154.803</a:t>
            </a:r>
            <a:endParaRPr lang="ca-ES" dirty="0" smtClean="0"/>
          </a:p>
          <a:p>
            <a:r>
              <a:rPr lang="ca-ES" dirty="0" smtClean="0"/>
              <a:t>Un 50% dels casos, els símptomes persisteixen en l’edat adulta. </a:t>
            </a:r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r>
              <a:rPr lang="ca-ES" dirty="0" smtClean="0"/>
              <a:t>MANIFESTACIONS CLÍNIQUES (DSM V): </a:t>
            </a:r>
          </a:p>
          <a:p>
            <a:pPr lvl="1"/>
            <a:r>
              <a:rPr lang="ca-ES" dirty="0" smtClean="0"/>
              <a:t>Presentació amb predomini de dèficit d’atenció</a:t>
            </a:r>
          </a:p>
          <a:p>
            <a:pPr lvl="1"/>
            <a:r>
              <a:rPr lang="ca-ES" dirty="0" smtClean="0"/>
              <a:t>Presentació amb predomini hiperactiu/impulsiu</a:t>
            </a:r>
          </a:p>
          <a:p>
            <a:pPr lvl="1"/>
            <a:r>
              <a:rPr lang="ca-ES" dirty="0" smtClean="0"/>
              <a:t>Presentació combinada</a:t>
            </a:r>
          </a:p>
          <a:p>
            <a:pPr lvl="1"/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98080" cy="1143000"/>
          </a:xfrm>
        </p:spPr>
        <p:txBody>
          <a:bodyPr/>
          <a:lstStyle/>
          <a:p>
            <a:pPr algn="ctr"/>
            <a:r>
              <a:rPr lang="ca-ES" dirty="0" smtClean="0"/>
              <a:t>TDAH </a:t>
            </a:r>
            <a:r>
              <a:rPr lang="ca-ES" dirty="0" err="1" smtClean="0"/>
              <a:t>hiperactiu-impulsiu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7500" lnSpcReduction="20000"/>
          </a:bodyPr>
          <a:lstStyle/>
          <a:p>
            <a:r>
              <a:rPr lang="ca-ES" dirty="0" smtClean="0"/>
              <a:t>Clínica precoç. Educació infantil o primers cursos de primària.</a:t>
            </a:r>
          </a:p>
          <a:p>
            <a:r>
              <a:rPr lang="ca-ES" dirty="0" smtClean="0"/>
              <a:t>Dificultats més importants en relació amb la conducta “no poden estar quiets” o “actuen sense pensar”</a:t>
            </a:r>
          </a:p>
          <a:p>
            <a:r>
              <a:rPr lang="ca-ES" b="1" dirty="0" smtClean="0"/>
              <a:t>Impulsivitat</a:t>
            </a:r>
            <a:r>
              <a:rPr lang="ca-ES" dirty="0" smtClean="0"/>
              <a:t>. Són incapaços de pensar abans d’actuar  i interrompen amb freqüència. Costa pensar les conseqüències dels seus actes. </a:t>
            </a:r>
          </a:p>
          <a:p>
            <a:r>
              <a:rPr lang="ca-ES" b="1" dirty="0" smtClean="0"/>
              <a:t>Hiperactivitat</a:t>
            </a:r>
            <a:r>
              <a:rPr lang="ca-ES" dirty="0" smtClean="0"/>
              <a:t>. Continuo moviment, no poden estar asseguts més de pocs minuts o si ho estan sempre tenen una part del cos en moviment. Sempre tenen alguna cosa a les mans o tocant el que tenen al voltant. Són sorollosos: criden, els cauen les coses de les mans, mouen objectes...</a:t>
            </a:r>
            <a:r>
              <a:rPr lang="ca-ES" dirty="0" smtClean="0">
                <a:solidFill>
                  <a:schemeClr val="accent3"/>
                </a:solidFill>
              </a:rPr>
              <a:t>NO ÉS CONSTANT, DE VEGADES NO ES MANIFESTA EXTERNAMENT I DISMINUEIX AMB L’EDAT. </a:t>
            </a:r>
          </a:p>
        </p:txBody>
      </p:sp>
      <p:pic>
        <p:nvPicPr>
          <p:cNvPr id="4" name="3 Imagen" descr="td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0"/>
            <a:ext cx="1857356" cy="145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</a:t>
            </a:r>
            <a:r>
              <a:rPr lang="ca-ES" dirty="0" err="1" smtClean="0"/>
              <a:t>Inatent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 smtClean="0"/>
              <a:t>Clínica a partir del segon o tercer cicle de primària o fins i tot ESO.</a:t>
            </a:r>
          </a:p>
          <a:p>
            <a:r>
              <a:rPr lang="ca-ES" dirty="0" smtClean="0"/>
              <a:t>Dificultats més en el rendiment acadèmic</a:t>
            </a:r>
          </a:p>
          <a:p>
            <a:r>
              <a:rPr lang="ca-ES" dirty="0" smtClean="0"/>
              <a:t>“estan als núvols”, “és vago”, “no està motivat per estudiar”</a:t>
            </a:r>
          </a:p>
          <a:p>
            <a:r>
              <a:rPr lang="ca-ES" dirty="0" smtClean="0"/>
              <a:t>No són capaços </a:t>
            </a:r>
            <a:r>
              <a:rPr lang="ca-ES" dirty="0" smtClean="0">
                <a:solidFill>
                  <a:srgbClr val="F88631"/>
                </a:solidFill>
              </a:rPr>
              <a:t>d’organitzar</a:t>
            </a:r>
            <a:r>
              <a:rPr lang="ca-ES" dirty="0" smtClean="0"/>
              <a:t> ni </a:t>
            </a:r>
            <a:r>
              <a:rPr lang="ca-ES" dirty="0" smtClean="0">
                <a:solidFill>
                  <a:srgbClr val="F88631"/>
                </a:solidFill>
              </a:rPr>
              <a:t>planificar</a:t>
            </a:r>
          </a:p>
          <a:p>
            <a:r>
              <a:rPr lang="ca-ES" dirty="0" smtClean="0"/>
              <a:t>Dificultat per </a:t>
            </a:r>
            <a:r>
              <a:rPr lang="ca-E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mantenir</a:t>
            </a:r>
            <a:r>
              <a:rPr lang="ca-ES" dirty="0" smtClean="0"/>
              <a:t> l’atenció en tasques tedioses o avorrides, especialment si són llargues</a:t>
            </a:r>
            <a:r>
              <a:rPr lang="ca-ES" dirty="0"/>
              <a:t> </a:t>
            </a:r>
            <a:r>
              <a:rPr lang="ca-ES" dirty="0" smtClean="0">
                <a:sym typeface="Wingdings"/>
              </a:rPr>
              <a:t> posposar deures</a:t>
            </a:r>
            <a:endParaRPr lang="ca-ES" dirty="0" smtClean="0"/>
          </a:p>
          <a:p>
            <a:r>
              <a:rPr lang="ca-ES" dirty="0" smtClean="0"/>
              <a:t>Treballs amb molts errors i pocs detalls.</a:t>
            </a:r>
          </a:p>
          <a:p>
            <a:r>
              <a:rPr lang="ca-ES" dirty="0" smtClean="0"/>
              <a:t>La primera part dels treballs o dels exàmens està millor, perquè no poden mantenir l’esforç</a:t>
            </a:r>
          </a:p>
          <a:p>
            <a:r>
              <a:rPr lang="ca-ES" dirty="0" smtClean="0"/>
              <a:t>L'estrès i la motivació de “l’últim moment” fa que rendeixin millor</a:t>
            </a:r>
          </a:p>
          <a:p>
            <a:r>
              <a:rPr lang="ca-ES" dirty="0" smtClean="0"/>
              <a:t>La motivació forta i la gratificació immediata els estimula.</a:t>
            </a:r>
          </a:p>
          <a:p>
            <a:r>
              <a:rPr lang="ca-ES" dirty="0" smtClean="0"/>
              <a:t>Dificultat per jerarquitzar la importància de les tasques.</a:t>
            </a:r>
          </a:p>
          <a:p>
            <a:endParaRPr lang="ca-ES" dirty="0"/>
          </a:p>
        </p:txBody>
      </p:sp>
      <p:pic>
        <p:nvPicPr>
          <p:cNvPr id="4" name="3 Imagen" descr="inat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71603" cy="2372307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/>
              <a:t>Dificultats</a:t>
            </a:r>
            <a:r>
              <a:rPr lang="es-ES" sz="3600" dirty="0" smtClean="0"/>
              <a:t> </a:t>
            </a:r>
            <a:r>
              <a:rPr lang="es-ES" sz="3600" dirty="0" err="1" smtClean="0"/>
              <a:t>d’organització</a:t>
            </a:r>
            <a:r>
              <a:rPr lang="es-ES" sz="3600" dirty="0" smtClean="0"/>
              <a:t> i </a:t>
            </a:r>
            <a:r>
              <a:rPr lang="es-ES" sz="3600" dirty="0" err="1" smtClean="0"/>
              <a:t>planificació</a:t>
            </a:r>
            <a:r>
              <a:rPr lang="es-ES" sz="3600" dirty="0" smtClean="0"/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Mala gestió del temps</a:t>
            </a:r>
          </a:p>
          <a:p>
            <a:r>
              <a:rPr lang="ca-ES" dirty="0" smtClean="0"/>
              <a:t>Tendència a posposar tasques que representen un esforç</a:t>
            </a:r>
          </a:p>
          <a:p>
            <a:r>
              <a:rPr lang="ca-ES" dirty="0" smtClean="0"/>
              <a:t>Interrupció </a:t>
            </a:r>
            <a:r>
              <a:rPr lang="ca-ES" dirty="0" smtClean="0"/>
              <a:t>de les tasques per prestar atenció a altres activitats</a:t>
            </a:r>
          </a:p>
          <a:p>
            <a:r>
              <a:rPr lang="ca-ES" dirty="0" smtClean="0"/>
              <a:t>Dificultat per seguir tasques que requereixen diversos passos sense supervisió…</a:t>
            </a:r>
          </a:p>
          <a:p>
            <a:r>
              <a:rPr lang="ca-ES" dirty="0" smtClean="0"/>
              <a:t>No evidents fins que se suposa que ha de tenir certa autonomia</a:t>
            </a:r>
            <a:endParaRPr lang="ca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96336" y="116632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63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Funcionament</a:t>
            </a:r>
            <a:r>
              <a:rPr lang="es-ES" dirty="0" smtClean="0"/>
              <a:t> </a:t>
            </a:r>
            <a:r>
              <a:rPr lang="es-ES" dirty="0" err="1" smtClean="0"/>
              <a:t>caòtic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Fer moltes tasques a la vegada</a:t>
            </a:r>
          </a:p>
          <a:p>
            <a:r>
              <a:rPr lang="ca-ES" dirty="0" smtClean="0"/>
              <a:t>Dificultat per jerarquitzar la importància de cadascuna</a:t>
            </a:r>
          </a:p>
          <a:p>
            <a:r>
              <a:rPr lang="ca-ES" dirty="0" smtClean="0"/>
              <a:t>Prestar atenció a tots els estímuls de l’entorn </a:t>
            </a:r>
          </a:p>
          <a:p>
            <a:endParaRPr lang="ca-ES" dirty="0" smtClean="0"/>
          </a:p>
          <a:p>
            <a:pPr marL="82296" indent="0">
              <a:buNone/>
            </a:pPr>
            <a:endParaRPr lang="ca-ES" dirty="0" smtClean="0"/>
          </a:p>
          <a:p>
            <a:pPr marL="82296" indent="0">
              <a:buNone/>
            </a:pPr>
            <a:r>
              <a:rPr lang="ca-ES" dirty="0" smtClean="0"/>
              <a:t>Oblidar coses i perdre objectes quotidians</a:t>
            </a:r>
            <a:endParaRPr lang="ca-ES" dirty="0"/>
          </a:p>
        </p:txBody>
      </p:sp>
      <p:sp>
        <p:nvSpPr>
          <p:cNvPr id="4" name="Flecha abajo 3"/>
          <p:cNvSpPr/>
          <p:nvPr/>
        </p:nvSpPr>
        <p:spPr>
          <a:xfrm>
            <a:off x="4499992" y="4005064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452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Introducció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El fracàs escolar (FE) és un dels problemes més greus del nostre país</a:t>
            </a:r>
          </a:p>
          <a:p>
            <a:r>
              <a:rPr lang="ca-ES" dirty="0" smtClean="0"/>
              <a:t>Incapacitat per assolir els objectius marcats per les autoritats educatives per l’ensenyament obligatori</a:t>
            </a:r>
            <a:r>
              <a:rPr lang="ca-ES" dirty="0" smtClean="0">
                <a:sym typeface="Wingdings" pitchFamily="2" charset="2"/>
              </a:rPr>
              <a:t>abandonar el centre escolar sense obtenir cap títol acadèmic</a:t>
            </a:r>
          </a:p>
          <a:p>
            <a:r>
              <a:rPr lang="ca-ES" dirty="0" smtClean="0">
                <a:sym typeface="Wingdings" pitchFamily="2" charset="2"/>
              </a:rPr>
              <a:t>En el nostre país en data del 6 de febrer 2015 el FE és d’un 22,2% (26,7% nens i 17,5% nenes)     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Símptomes secundaris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a-ES" b="1" dirty="0" smtClean="0"/>
          </a:p>
          <a:p>
            <a:r>
              <a:rPr lang="ca-ES" b="1" dirty="0" smtClean="0"/>
              <a:t>Inflexibilitat i conducta explosiva. </a:t>
            </a:r>
          </a:p>
          <a:p>
            <a:pPr lvl="1"/>
            <a:r>
              <a:rPr lang="ca-ES" b="1" dirty="0" smtClean="0"/>
              <a:t>Apareix quan se’ls imposa normes o canvis inesperats de rutines</a:t>
            </a:r>
          </a:p>
          <a:p>
            <a:pPr lvl="1"/>
            <a:r>
              <a:rPr lang="ca-ES" dirty="0" smtClean="0"/>
              <a:t>Pobre capacitat d’adaptació davant una situació nova i/o imposada</a:t>
            </a:r>
          </a:p>
          <a:p>
            <a:pPr lvl="1"/>
            <a:r>
              <a:rPr lang="ca-ES" dirty="0" smtClean="0"/>
              <a:t>Baixa flexibilitat de pensament</a:t>
            </a:r>
          </a:p>
          <a:p>
            <a:pPr lvl="1"/>
            <a:r>
              <a:rPr lang="ca-ES" dirty="0" smtClean="0"/>
              <a:t>Són aspectes que es desenvolupen més lentament en l’infant amb TDAH</a:t>
            </a:r>
          </a:p>
          <a:p>
            <a:endParaRPr lang="ca-ES" dirty="0" smtClean="0"/>
          </a:p>
          <a:p>
            <a:pPr marL="82296" indent="0">
              <a:buNone/>
            </a:pPr>
            <a:r>
              <a:rPr lang="ca-ES" dirty="0" smtClean="0"/>
              <a:t> </a:t>
            </a:r>
          </a:p>
        </p:txBody>
      </p:sp>
      <p:pic>
        <p:nvPicPr>
          <p:cNvPr id="4" name="3 Imagen" descr="impulsi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90700" cy="1790700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TDAH. Símptomes secundaris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b="1" dirty="0"/>
              <a:t>Baixa memòria de treball</a:t>
            </a:r>
            <a:r>
              <a:rPr lang="ca-ES" dirty="0"/>
              <a:t>. Tipus de memòria a curt termini, imprescindible pel raonament, la reflexió, la comprensió de demandes de l’entorn... Gràcies a ella retenim la informació rebuda i la </a:t>
            </a:r>
            <a:r>
              <a:rPr lang="ca-ES" dirty="0" smtClean="0"/>
              <a:t>utilitzem per </a:t>
            </a:r>
            <a:r>
              <a:rPr lang="ca-ES" dirty="0"/>
              <a:t>obtenir una conclusió o seguir una conversa.  </a:t>
            </a:r>
            <a:r>
              <a:rPr lang="ca-ES" dirty="0">
                <a:solidFill>
                  <a:srgbClr val="F88631"/>
                </a:solidFill>
              </a:rPr>
              <a:t>Baixa comprensió lectora, dificultat en problemes de mates i </a:t>
            </a:r>
            <a:r>
              <a:rPr lang="ca-ES" dirty="0" smtClean="0">
                <a:solidFill>
                  <a:srgbClr val="F88631"/>
                </a:solidFill>
              </a:rPr>
              <a:t>redaccions. </a:t>
            </a:r>
          </a:p>
          <a:p>
            <a:r>
              <a:rPr lang="ca-ES" dirty="0" smtClean="0">
                <a:solidFill>
                  <a:srgbClr val="F88631"/>
                </a:solidFill>
              </a:rPr>
              <a:t>Recordar diverses ordres de forma seqüencial.</a:t>
            </a:r>
            <a:endParaRPr lang="es-ES" dirty="0">
              <a:solidFill>
                <a:srgbClr val="F88631"/>
              </a:solidFill>
            </a:endParaRPr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649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TDAH. Símptomes secundaris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b="1" dirty="0" smtClean="0"/>
              <a:t>Dificultats aprenentatge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Costa organitzar un text escrit i el discurs </a:t>
            </a:r>
            <a:r>
              <a:rPr lang="ca-ES" dirty="0"/>
              <a:t>oral </a:t>
            </a:r>
            <a:endParaRPr lang="ca-ES" dirty="0" smtClean="0"/>
          </a:p>
          <a:p>
            <a:pPr lvl="1"/>
            <a:r>
              <a:rPr lang="ca-ES" dirty="0" smtClean="0"/>
              <a:t>Comprensió </a:t>
            </a:r>
            <a:r>
              <a:rPr lang="ca-ES" dirty="0"/>
              <a:t>lectora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Falta </a:t>
            </a:r>
            <a:r>
              <a:rPr lang="ca-ES" dirty="0"/>
              <a:t>organització, motivació i concentració. </a:t>
            </a:r>
          </a:p>
          <a:p>
            <a:pPr lvl="1"/>
            <a:r>
              <a:rPr lang="ca-ES" dirty="0" smtClean="0"/>
              <a:t>Matemàtiques: dificultats en comprensió lectora, baixa MT i impulsivitat.</a:t>
            </a:r>
          </a:p>
          <a:p>
            <a:pPr lvl="1"/>
            <a:r>
              <a:rPr lang="ca-ES" dirty="0" smtClean="0"/>
              <a:t>Problemes de conducta.</a:t>
            </a:r>
          </a:p>
          <a:p>
            <a:pPr lvl="1"/>
            <a:r>
              <a:rPr lang="ca-ES" dirty="0" smtClean="0"/>
              <a:t>Conflictes amb els companys.</a:t>
            </a:r>
          </a:p>
          <a:p>
            <a:endParaRPr lang="ca-ES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TDAH. Símptomes secundaris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/>
              <a:t>Baixa autoestima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 </a:t>
            </a:r>
            <a:r>
              <a:rPr lang="ca-ES" dirty="0"/>
              <a:t>Molt esforç i poca recompensa. “ets molt desobedient”, “no t’esforces</a:t>
            </a:r>
            <a:r>
              <a:rPr lang="ca-ES" dirty="0" smtClean="0"/>
              <a:t>”, “ets un vago”, “cal canviar d’actitud”.</a:t>
            </a:r>
            <a:r>
              <a:rPr lang="ca-ES" dirty="0"/>
              <a:t>.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Rebuig per part dels companys per jugar o fer tasques en grup</a:t>
            </a:r>
            <a:endParaRPr lang="ca-ES" dirty="0"/>
          </a:p>
          <a:p>
            <a:pPr>
              <a:buNone/>
            </a:pPr>
            <a:endParaRPr lang="ca-ES" dirty="0"/>
          </a:p>
          <a:p>
            <a:pPr marL="82296" indent="0"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95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TDAH. Símptomes secundaris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b="1" dirty="0"/>
              <a:t>Alteracions del son</a:t>
            </a:r>
            <a:r>
              <a:rPr lang="ca-ES" b="1" dirty="0" smtClean="0"/>
              <a:t>.</a:t>
            </a:r>
          </a:p>
          <a:p>
            <a:pPr lvl="1"/>
            <a:r>
              <a:rPr lang="ca-ES" dirty="0" smtClean="0"/>
              <a:t>Dificultats per conciliar son i aixecar-se al matí per un  </a:t>
            </a:r>
            <a:r>
              <a:rPr lang="ca-ES" dirty="0" smtClean="0">
                <a:solidFill>
                  <a:srgbClr val="F88631"/>
                </a:solidFill>
              </a:rPr>
              <a:t>mal </a:t>
            </a:r>
            <a:r>
              <a:rPr lang="ca-ES" dirty="0">
                <a:solidFill>
                  <a:srgbClr val="F88631"/>
                </a:solidFill>
              </a:rPr>
              <a:t>funcionament cicle son/vigília. </a:t>
            </a:r>
            <a:endParaRPr lang="ca-ES" dirty="0" smtClean="0">
              <a:solidFill>
                <a:srgbClr val="F88631"/>
              </a:solidFill>
            </a:endParaRPr>
          </a:p>
          <a:p>
            <a:pPr lvl="1"/>
            <a:r>
              <a:rPr lang="ca-ES" dirty="0" err="1" smtClean="0"/>
              <a:t>Despertars</a:t>
            </a:r>
            <a:r>
              <a:rPr lang="ca-ES" dirty="0" smtClean="0"/>
              <a:t> freqüents</a:t>
            </a:r>
          </a:p>
          <a:p>
            <a:pPr lvl="1"/>
            <a:r>
              <a:rPr lang="ca-ES" dirty="0" err="1" smtClean="0"/>
              <a:t>Sonambulisme</a:t>
            </a:r>
            <a:endParaRPr lang="ca-ES" dirty="0" smtClean="0"/>
          </a:p>
          <a:p>
            <a:pPr lvl="1"/>
            <a:r>
              <a:rPr lang="ca-ES" dirty="0" err="1" smtClean="0"/>
              <a:t>Somnilòquia</a:t>
            </a:r>
            <a:r>
              <a:rPr lang="ca-ES" dirty="0" smtClean="0"/>
              <a:t> (parlar en somnis)</a:t>
            </a:r>
          </a:p>
          <a:p>
            <a:pPr lvl="1"/>
            <a:r>
              <a:rPr lang="ca-ES" dirty="0" smtClean="0"/>
              <a:t>Son intranquil</a:t>
            </a:r>
          </a:p>
          <a:p>
            <a:pPr lvl="1"/>
            <a:r>
              <a:rPr lang="ca-ES" dirty="0" err="1" smtClean="0"/>
              <a:t>Sdre</a:t>
            </a:r>
            <a:r>
              <a:rPr lang="ca-ES" dirty="0" smtClean="0"/>
              <a:t> cames inquietes</a:t>
            </a:r>
          </a:p>
          <a:p>
            <a:pPr lvl="1"/>
            <a:r>
              <a:rPr lang="ca-ES" dirty="0" smtClean="0"/>
              <a:t>Enuresis nocturna.</a:t>
            </a:r>
            <a:endParaRPr lang="ca-ES" dirty="0"/>
          </a:p>
          <a:p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115987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30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Causes del TDAH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Alteració del lòbul prefrontal.</a:t>
            </a:r>
          </a:p>
          <a:p>
            <a:r>
              <a:rPr lang="ca-ES" dirty="0" smtClean="0"/>
              <a:t>S’han trobat anomalies en el funcionament d’aquestes estructures a nivell químic i estructural. </a:t>
            </a:r>
          </a:p>
          <a:p>
            <a:r>
              <a:rPr lang="ca-ES" dirty="0" smtClean="0"/>
              <a:t>Químic: alteració de NT: dopamina i NA</a:t>
            </a:r>
          </a:p>
          <a:p>
            <a:r>
              <a:rPr lang="ca-ES" dirty="0" smtClean="0"/>
              <a:t>Estructural: menys volum cerebral total, disminució de volum en el còrtex prefrontal dret, del </a:t>
            </a:r>
            <a:r>
              <a:rPr lang="ca-ES" dirty="0" err="1" smtClean="0"/>
              <a:t>tamany</a:t>
            </a:r>
            <a:r>
              <a:rPr lang="ca-ES" dirty="0" smtClean="0"/>
              <a:t> del caudat, dels hemisferis </a:t>
            </a:r>
            <a:r>
              <a:rPr lang="ca-ES" dirty="0" err="1" smtClean="0"/>
              <a:t>cerebelosos</a:t>
            </a:r>
            <a:r>
              <a:rPr lang="ca-ES" dirty="0" smtClean="0"/>
              <a:t> i del lòbul </a:t>
            </a:r>
            <a:r>
              <a:rPr lang="ca-ES" dirty="0" err="1" smtClean="0"/>
              <a:t>postero-inferior</a:t>
            </a:r>
            <a:r>
              <a:rPr lang="ca-ES" dirty="0" smtClean="0"/>
              <a:t> del vermis </a:t>
            </a:r>
            <a:r>
              <a:rPr lang="ca-ES" dirty="0" err="1" smtClean="0"/>
              <a:t>cerebelós</a:t>
            </a:r>
            <a:r>
              <a:rPr lang="ca-ES" dirty="0" smtClean="0"/>
              <a:t>.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Causes TDAH</a:t>
            </a:r>
            <a:endParaRPr lang="ca-ES" dirty="0"/>
          </a:p>
        </p:txBody>
      </p:sp>
      <p:pic>
        <p:nvPicPr>
          <p:cNvPr id="7" name="6 Marcador de contenido" descr="TDAHbrai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428736"/>
            <a:ext cx="4064000" cy="2870200"/>
          </a:xfrm>
        </p:spPr>
      </p:pic>
      <p:pic>
        <p:nvPicPr>
          <p:cNvPr id="8" name="7 Imagen" descr="TDAHbrain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4572008"/>
            <a:ext cx="3662328" cy="1928826"/>
          </a:xfrm>
          <a:prstGeom prst="rect">
            <a:avLst/>
          </a:prstGeom>
        </p:spPr>
      </p:pic>
      <p:pic>
        <p:nvPicPr>
          <p:cNvPr id="9" name="8 Imagen" descr="tdahbrain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643050"/>
            <a:ext cx="3643338" cy="3643338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5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Causes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b="1" dirty="0" smtClean="0"/>
              <a:t>Factors genètics. </a:t>
            </a:r>
            <a:r>
              <a:rPr lang="ca-ES" dirty="0" smtClean="0"/>
              <a:t>Present 80% dels casos</a:t>
            </a:r>
          </a:p>
          <a:p>
            <a:pPr>
              <a:buNone/>
            </a:pPr>
            <a:endParaRPr lang="ca-ES" dirty="0" smtClean="0"/>
          </a:p>
          <a:p>
            <a:r>
              <a:rPr lang="ca-ES" b="1" dirty="0" smtClean="0"/>
              <a:t>Factors adquirits</a:t>
            </a:r>
            <a:r>
              <a:rPr lang="ca-ES" dirty="0" smtClean="0"/>
              <a:t>. Representen 1-10% del total dels nens. Consum de tabac i alcohol durant l’embaràs. Prematuritat i baix pes al naixement. Qualsevol agressió al cervell durant els primers anys de vida (TCE)</a:t>
            </a:r>
          </a:p>
          <a:p>
            <a:pPr>
              <a:buNone/>
            </a:pPr>
            <a:endParaRPr lang="ca-ES" dirty="0" smtClean="0"/>
          </a:p>
          <a:p>
            <a:r>
              <a:rPr lang="ca-ES" b="1" dirty="0" smtClean="0"/>
              <a:t>FALSOS MITES: </a:t>
            </a:r>
          </a:p>
          <a:p>
            <a:pPr lvl="1"/>
            <a:r>
              <a:rPr lang="ca-ES" dirty="0" smtClean="0"/>
              <a:t>Components de la dieta</a:t>
            </a:r>
          </a:p>
          <a:p>
            <a:pPr lvl="1"/>
            <a:r>
              <a:rPr lang="ca-ES" dirty="0" smtClean="0"/>
              <a:t>Masses hores davant la televisió o videojocs</a:t>
            </a:r>
          </a:p>
          <a:p>
            <a:pPr lvl="1"/>
            <a:r>
              <a:rPr lang="ca-ES" dirty="0" smtClean="0"/>
              <a:t>Pautes educatives inadequades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Evolució.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r>
              <a:rPr lang="ca-ES" dirty="0" smtClean="0"/>
              <a:t>En el TDAH no tractat, es considera que només un 10-20% tenen remissió funcional</a:t>
            </a:r>
          </a:p>
          <a:p>
            <a:r>
              <a:rPr lang="ca-ES" dirty="0" smtClean="0"/>
              <a:t>Un 75% dels nens TDAH seran adolescents amb TDAH i d’aquests 50% seran adults amb </a:t>
            </a:r>
            <a:r>
              <a:rPr lang="ca-ES" dirty="0" err="1" smtClean="0"/>
              <a:t>TDAH</a:t>
            </a:r>
            <a:r>
              <a:rPr lang="ca-ES" dirty="0" smtClean="0"/>
              <a:t>. </a:t>
            </a:r>
          </a:p>
          <a:p>
            <a:r>
              <a:rPr lang="ca-ES" dirty="0" smtClean="0"/>
              <a:t>Prevalença TDAH en l’adult és 3-4%.</a:t>
            </a:r>
          </a:p>
          <a:p>
            <a:r>
              <a:rPr lang="ca-ES" dirty="0" smtClean="0"/>
              <a:t>Aproximadament un 20% dels nens TDAH seran adults amb símptomes greus.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</a:t>
            </a:r>
            <a:r>
              <a:rPr lang="ca-ES" dirty="0" err="1" smtClean="0"/>
              <a:t>Comorbilitat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Entre un 30-70% de persones amb TDAH tindrà algun altre trastorn:</a:t>
            </a:r>
          </a:p>
          <a:p>
            <a:pPr lvl="1"/>
            <a:r>
              <a:rPr lang="ca-ES" dirty="0" smtClean="0"/>
              <a:t> psiquiàtrics: trastorn de conducta, trastorn </a:t>
            </a:r>
            <a:r>
              <a:rPr lang="ca-ES" dirty="0" err="1" smtClean="0"/>
              <a:t>negativista-desafiant</a:t>
            </a:r>
            <a:r>
              <a:rPr lang="ca-ES" dirty="0" smtClean="0"/>
              <a:t>, depressió, ansietat.</a:t>
            </a:r>
          </a:p>
          <a:p>
            <a:pPr lvl="1"/>
            <a:r>
              <a:rPr lang="ca-ES" dirty="0" smtClean="0"/>
              <a:t> d’aprenentatge: </a:t>
            </a:r>
            <a:r>
              <a:rPr lang="ca-E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dislèxia</a:t>
            </a:r>
            <a:r>
              <a:rPr lang="ca-ES" dirty="0" smtClean="0"/>
              <a:t>, </a:t>
            </a:r>
            <a:r>
              <a:rPr lang="ca-ES" dirty="0" err="1" smtClean="0"/>
              <a:t>TDL</a:t>
            </a:r>
            <a:r>
              <a:rPr lang="ca-ES" dirty="0" smtClean="0"/>
              <a:t>, TANV o </a:t>
            </a:r>
            <a:r>
              <a:rPr lang="ca-ES" dirty="0" err="1" smtClean="0"/>
              <a:t>discalcúlia</a:t>
            </a:r>
            <a:endParaRPr lang="ca-ES" dirty="0" smtClean="0"/>
          </a:p>
          <a:p>
            <a:pPr lvl="1"/>
            <a:r>
              <a:rPr lang="ca-ES" dirty="0" smtClean="0"/>
              <a:t>Altres: tics.  </a:t>
            </a:r>
          </a:p>
          <a:p>
            <a:pPr>
              <a:buNone/>
            </a:pP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11668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De què depèn el FE?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Context </a:t>
            </a:r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familiar</a:t>
            </a:r>
            <a:r>
              <a:rPr lang="ca-ES" dirty="0" smtClean="0"/>
              <a:t>:</a:t>
            </a:r>
          </a:p>
          <a:p>
            <a:pPr lvl="1"/>
            <a:r>
              <a:rPr lang="ca-ES" dirty="0" smtClean="0"/>
              <a:t>Nivell educatiu dels pares, sobretot en classes socials més desafavorides (expectatives, implicació, hàbit lector, activitats culturals...)</a:t>
            </a:r>
          </a:p>
          <a:p>
            <a:pPr lvl="1"/>
            <a:r>
              <a:rPr lang="ca-ES" dirty="0" smtClean="0"/>
              <a:t>Component genètic </a:t>
            </a:r>
            <a:r>
              <a:rPr lang="ca-ES" dirty="0" smtClean="0">
                <a:sym typeface="Wingdings" pitchFamily="2" charset="2"/>
              </a:rPr>
              <a:t> “la nostra família NO serveix per l’estudi”</a:t>
            </a:r>
          </a:p>
          <a:p>
            <a:pPr lvl="1"/>
            <a:r>
              <a:rPr lang="ca-ES" dirty="0" smtClean="0">
                <a:sym typeface="Wingdings" pitchFamily="2" charset="2"/>
              </a:rPr>
              <a:t>Dificultat per accedir a centres psicopedagògics</a:t>
            </a:r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214290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err="1" smtClean="0"/>
              <a:t>TDAH</a:t>
            </a:r>
            <a:r>
              <a:rPr lang="ca-ES" dirty="0" smtClean="0"/>
              <a:t>. </a:t>
            </a:r>
            <a:r>
              <a:rPr lang="ca-ES" dirty="0" err="1" smtClean="0"/>
              <a:t>Diagnóstic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b="1" dirty="0" smtClean="0"/>
              <a:t>És clínic. </a:t>
            </a:r>
          </a:p>
          <a:p>
            <a:r>
              <a:rPr lang="ca-ES" dirty="0" smtClean="0"/>
              <a:t>Criteris </a:t>
            </a:r>
            <a:r>
              <a:rPr lang="ca-ES" b="1" dirty="0" smtClean="0"/>
              <a:t>DSM V.</a:t>
            </a:r>
          </a:p>
          <a:p>
            <a:r>
              <a:rPr lang="ca-ES" dirty="0" smtClean="0"/>
              <a:t>Història clínica</a:t>
            </a:r>
          </a:p>
          <a:p>
            <a:r>
              <a:rPr lang="ca-ES" dirty="0" smtClean="0"/>
              <a:t>Estudi </a:t>
            </a:r>
            <a:r>
              <a:rPr lang="ca-ES" dirty="0" err="1" smtClean="0"/>
              <a:t>neuropsicològic</a:t>
            </a:r>
            <a:r>
              <a:rPr lang="ca-ES" dirty="0" smtClean="0"/>
              <a:t>. </a:t>
            </a:r>
            <a:r>
              <a:rPr lang="ca-ES" dirty="0" err="1" smtClean="0"/>
              <a:t>CI</a:t>
            </a:r>
            <a:r>
              <a:rPr lang="ca-ES" dirty="0" smtClean="0"/>
              <a:t>, descartar trastorns associats, conèixer el perfil detallat de funcionament cognitiu, habilitats acadèmiques (baixa comprensió lectora, nivell baix ortografia, expressió escrita, càlcul mental i resolució de problemes). </a:t>
            </a:r>
          </a:p>
          <a:p>
            <a:endParaRPr lang="ca-ES" dirty="0" smtClean="0"/>
          </a:p>
          <a:p>
            <a:pPr>
              <a:buNone/>
            </a:pPr>
            <a:r>
              <a:rPr lang="ca-ES" b="1" dirty="0" smtClean="0"/>
              <a:t>ESTUDIS NORMALS NO HO EXCLOUEN. </a:t>
            </a:r>
            <a:endParaRPr lang="ca-ES" b="1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DSM V</a:t>
            </a:r>
            <a:endParaRPr lang="es-ES" dirty="0"/>
          </a:p>
        </p:txBody>
      </p:sp>
      <p:pic>
        <p:nvPicPr>
          <p:cNvPr id="4" name="Marcador de contenido 3" descr="criteris dsm 5 tda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9" b="12339"/>
          <a:stretch>
            <a:fillRect/>
          </a:stretch>
        </p:blipFill>
        <p:spPr>
          <a:xfrm>
            <a:off x="971600" y="908720"/>
            <a:ext cx="8034096" cy="5760640"/>
          </a:xfrm>
        </p:spPr>
      </p:pic>
      <p:pic>
        <p:nvPicPr>
          <p:cNvPr id="5" name="3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-2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4915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TDAH nous criteris (DSM V)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Hiperactivitat: </a:t>
            </a:r>
          </a:p>
          <a:p>
            <a:pPr lvl="1"/>
            <a:r>
              <a:rPr lang="ca-ES" dirty="0" smtClean="0"/>
              <a:t>Criteri 4:  “A </a:t>
            </a:r>
            <a:r>
              <a:rPr lang="ca-ES" dirty="0" err="1" smtClean="0"/>
              <a:t>menudo</a:t>
            </a:r>
            <a:r>
              <a:rPr lang="ca-ES" dirty="0" smtClean="0"/>
              <a:t> es </a:t>
            </a:r>
            <a:r>
              <a:rPr lang="ca-ES" dirty="0" err="1" smtClean="0"/>
              <a:t>indadecuadamente</a:t>
            </a:r>
            <a:r>
              <a:rPr lang="ca-ES" dirty="0" smtClean="0"/>
              <a:t> </a:t>
            </a:r>
            <a:r>
              <a:rPr lang="ca-ES" dirty="0" err="1" smtClean="0"/>
              <a:t>ruidoso</a:t>
            </a:r>
            <a:r>
              <a:rPr lang="ca-ES" dirty="0" smtClean="0"/>
              <a:t> o </a:t>
            </a:r>
            <a:r>
              <a:rPr lang="ca-ES" dirty="0" err="1" smtClean="0"/>
              <a:t>tiene</a:t>
            </a:r>
            <a:r>
              <a:rPr lang="ca-ES" dirty="0" smtClean="0"/>
              <a:t> dificultades para jugar o </a:t>
            </a:r>
            <a:r>
              <a:rPr lang="ca-ES" dirty="0" err="1" smtClean="0"/>
              <a:t>dedicarse</a:t>
            </a:r>
            <a:r>
              <a:rPr lang="ca-ES" dirty="0" smtClean="0"/>
              <a:t> </a:t>
            </a:r>
            <a:r>
              <a:rPr lang="ca-ES" dirty="0" err="1" smtClean="0"/>
              <a:t>tranquilamente</a:t>
            </a:r>
            <a:r>
              <a:rPr lang="ca-ES" dirty="0" smtClean="0"/>
              <a:t> a </a:t>
            </a:r>
            <a:r>
              <a:rPr lang="ca-ES" dirty="0" err="1" smtClean="0"/>
              <a:t>actividades</a:t>
            </a:r>
            <a:r>
              <a:rPr lang="ca-ES" dirty="0" smtClean="0"/>
              <a:t> de </a:t>
            </a:r>
            <a:r>
              <a:rPr lang="ca-ES" dirty="0" err="1" smtClean="0"/>
              <a:t>ocio</a:t>
            </a:r>
            <a:r>
              <a:rPr lang="ca-ES" dirty="0" smtClean="0"/>
              <a:t>”</a:t>
            </a:r>
          </a:p>
          <a:p>
            <a:pPr lvl="1"/>
            <a:r>
              <a:rPr lang="ca-ES" dirty="0" smtClean="0"/>
              <a:t>Criteri 5: “A </a:t>
            </a:r>
            <a:r>
              <a:rPr lang="ca-ES" dirty="0" err="1" smtClean="0"/>
              <a:t>menudo</a:t>
            </a:r>
            <a:r>
              <a:rPr lang="ca-ES" dirty="0" smtClean="0"/>
              <a:t> </a:t>
            </a:r>
            <a:r>
              <a:rPr lang="ca-ES" dirty="0" err="1" smtClean="0"/>
              <a:t>está</a:t>
            </a:r>
            <a:r>
              <a:rPr lang="ca-ES" dirty="0" smtClean="0"/>
              <a:t> en </a:t>
            </a:r>
            <a:r>
              <a:rPr lang="ca-ES" dirty="0" err="1" smtClean="0"/>
              <a:t>marcha</a:t>
            </a:r>
            <a:r>
              <a:rPr lang="ca-ES" dirty="0" smtClean="0"/>
              <a:t> o </a:t>
            </a:r>
            <a:r>
              <a:rPr lang="ca-ES" dirty="0" err="1" smtClean="0"/>
              <a:t>suele</a:t>
            </a:r>
            <a:r>
              <a:rPr lang="ca-ES" dirty="0" smtClean="0"/>
              <a:t> actuar como si </a:t>
            </a:r>
            <a:r>
              <a:rPr lang="ca-ES" dirty="0" err="1" smtClean="0"/>
              <a:t>tuviera</a:t>
            </a:r>
            <a:r>
              <a:rPr lang="ca-ES" dirty="0" smtClean="0"/>
              <a:t> un motor, </a:t>
            </a:r>
            <a:r>
              <a:rPr lang="ca-ES" dirty="0" err="1" smtClean="0"/>
              <a:t>exhibe</a:t>
            </a:r>
            <a:r>
              <a:rPr lang="ca-ES" dirty="0" smtClean="0"/>
              <a:t> un </a:t>
            </a:r>
            <a:r>
              <a:rPr lang="ca-ES" dirty="0" err="1" smtClean="0"/>
              <a:t>patrón</a:t>
            </a:r>
            <a:r>
              <a:rPr lang="ca-ES" dirty="0" smtClean="0"/>
              <a:t> de </a:t>
            </a:r>
            <a:r>
              <a:rPr lang="ca-ES" dirty="0" err="1" smtClean="0"/>
              <a:t>actividad</a:t>
            </a:r>
            <a:r>
              <a:rPr lang="ca-ES" dirty="0" smtClean="0"/>
              <a:t> motora </a:t>
            </a:r>
            <a:r>
              <a:rPr lang="ca-ES" dirty="0" err="1" smtClean="0"/>
              <a:t>excesiva</a:t>
            </a:r>
            <a:r>
              <a:rPr lang="ca-ES" dirty="0" smtClean="0"/>
              <a:t> que no es modificable por los </a:t>
            </a:r>
            <a:r>
              <a:rPr lang="ca-ES" dirty="0" err="1" smtClean="0"/>
              <a:t>requerimientos</a:t>
            </a:r>
            <a:r>
              <a:rPr lang="ca-ES" dirty="0" smtClean="0"/>
              <a:t> del entorno social”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668344" y="116632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Criteris </a:t>
            </a:r>
            <a:r>
              <a:rPr lang="ca-ES" dirty="0" err="1" smtClean="0"/>
              <a:t>TDAH</a:t>
            </a:r>
            <a:r>
              <a:rPr lang="ca-ES" dirty="0" smtClean="0"/>
              <a:t>. DSM V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dirty="0" smtClean="0"/>
              <a:t>Impulsivitat:</a:t>
            </a:r>
          </a:p>
          <a:p>
            <a:pPr lvl="1"/>
            <a:r>
              <a:rPr lang="ca-ES" dirty="0" smtClean="0"/>
              <a:t>4rt criteri: “con </a:t>
            </a:r>
            <a:r>
              <a:rPr lang="ca-ES" dirty="0" err="1" smtClean="0"/>
              <a:t>frecuencia</a:t>
            </a:r>
            <a:r>
              <a:rPr lang="ca-ES" dirty="0" smtClean="0"/>
              <a:t> </a:t>
            </a:r>
            <a:r>
              <a:rPr lang="ca-ES" dirty="0" err="1" smtClean="0"/>
              <a:t>habla</a:t>
            </a:r>
            <a:r>
              <a:rPr lang="ca-ES" dirty="0" smtClean="0"/>
              <a:t> en </a:t>
            </a:r>
            <a:r>
              <a:rPr lang="ca-ES" dirty="0" err="1" smtClean="0"/>
              <a:t>exceso</a:t>
            </a:r>
            <a:r>
              <a:rPr lang="ca-ES" dirty="0" smtClean="0"/>
              <a:t> sin </a:t>
            </a:r>
            <a:r>
              <a:rPr lang="ca-ES" dirty="0" err="1" smtClean="0"/>
              <a:t>contenerse</a:t>
            </a:r>
            <a:r>
              <a:rPr lang="ca-ES" dirty="0" smtClean="0"/>
              <a:t> </a:t>
            </a:r>
            <a:r>
              <a:rPr lang="ca-ES" dirty="0" err="1" smtClean="0"/>
              <a:t>ante</a:t>
            </a:r>
            <a:r>
              <a:rPr lang="ca-ES" dirty="0" smtClean="0"/>
              <a:t> las </a:t>
            </a:r>
            <a:r>
              <a:rPr lang="ca-ES" dirty="0" err="1" smtClean="0"/>
              <a:t>consideraciones</a:t>
            </a:r>
            <a:r>
              <a:rPr lang="ca-ES" dirty="0" smtClean="0"/>
              <a:t> </a:t>
            </a:r>
            <a:r>
              <a:rPr lang="ca-ES" dirty="0" err="1" smtClean="0"/>
              <a:t>sociales</a:t>
            </a:r>
            <a:r>
              <a:rPr lang="ca-ES" dirty="0" smtClean="0"/>
              <a:t>”</a:t>
            </a:r>
          </a:p>
          <a:p>
            <a:r>
              <a:rPr lang="ca-ES" dirty="0" smtClean="0"/>
              <a:t>Canvis en el DSM V: </a:t>
            </a:r>
          </a:p>
          <a:p>
            <a:pPr lvl="1"/>
            <a:r>
              <a:rPr lang="ca-ES" dirty="0" smtClean="0"/>
              <a:t>Forma part del </a:t>
            </a:r>
            <a:r>
              <a:rPr lang="ca-ES" dirty="0" err="1" smtClean="0"/>
              <a:t>tr</a:t>
            </a:r>
            <a:r>
              <a:rPr lang="ca-ES" dirty="0" smtClean="0"/>
              <a:t> del </a:t>
            </a:r>
            <a:r>
              <a:rPr lang="ca-ES" dirty="0" err="1" smtClean="0"/>
              <a:t>neurodesenvolupament</a:t>
            </a:r>
            <a:endParaRPr lang="ca-ES" dirty="0" smtClean="0"/>
          </a:p>
          <a:p>
            <a:pPr lvl="1"/>
            <a:r>
              <a:rPr lang="ca-ES" dirty="0" smtClean="0"/>
              <a:t>Patró de conducta present en 2 o més ambients (escola, casa, feina, amics o altres activitats)</a:t>
            </a:r>
          </a:p>
          <a:p>
            <a:pPr lvl="1"/>
            <a:r>
              <a:rPr lang="ca-ES" dirty="0" smtClean="0"/>
              <a:t>Problemes de rendiment social, </a:t>
            </a:r>
            <a:r>
              <a:rPr lang="ca-ES" dirty="0" err="1" smtClean="0"/>
              <a:t>educacional</a:t>
            </a:r>
            <a:r>
              <a:rPr lang="ca-ES" dirty="0" smtClean="0"/>
              <a:t> o del lloc de treball</a:t>
            </a:r>
          </a:p>
          <a:p>
            <a:pPr lvl="1"/>
            <a:r>
              <a:rPr lang="ca-ES" dirty="0" smtClean="0"/>
              <a:t>≥ 2 informants</a:t>
            </a:r>
          </a:p>
          <a:p>
            <a:pPr lvl="1"/>
            <a:r>
              <a:rPr lang="ca-ES" dirty="0" smtClean="0"/>
              <a:t>    l’edat d’inici dels símptomes fins als 12 anys.</a:t>
            </a:r>
          </a:p>
          <a:p>
            <a:pPr lvl="1"/>
            <a:r>
              <a:rPr lang="ca-ES" dirty="0" smtClean="0"/>
              <a:t>&gt; 17 anys només necessiten 5 símptomes de </a:t>
            </a:r>
            <a:r>
              <a:rPr lang="ca-ES" sz="2400" dirty="0" smtClean="0"/>
              <a:t>DA o </a:t>
            </a:r>
            <a:r>
              <a:rPr lang="ca-ES" sz="2400" dirty="0" err="1" smtClean="0"/>
              <a:t>H-I</a:t>
            </a:r>
            <a:endParaRPr lang="ca-ES" sz="2400" dirty="0" smtClean="0"/>
          </a:p>
          <a:p>
            <a:pPr lvl="1"/>
            <a:endParaRPr lang="ca-ES" dirty="0" smtClean="0"/>
          </a:p>
          <a:p>
            <a:pPr lvl="1"/>
            <a:endParaRPr lang="ca-ES" dirty="0" smtClean="0"/>
          </a:p>
        </p:txBody>
      </p:sp>
      <p:sp>
        <p:nvSpPr>
          <p:cNvPr id="5" name="4 Flecha arriba"/>
          <p:cNvSpPr/>
          <p:nvPr/>
        </p:nvSpPr>
        <p:spPr>
          <a:xfrm>
            <a:off x="2195736" y="5301208"/>
            <a:ext cx="214314" cy="42862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429520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podem</a:t>
            </a:r>
            <a:r>
              <a:rPr lang="es-ES" dirty="0" smtClean="0"/>
              <a:t> </a:t>
            </a:r>
            <a:r>
              <a:rPr lang="es-ES" dirty="0" err="1" smtClean="0"/>
              <a:t>ajudar</a:t>
            </a:r>
            <a:r>
              <a:rPr lang="es-ES" dirty="0" smtClean="0"/>
              <a:t>-los?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Objectius</a:t>
            </a:r>
            <a:r>
              <a:rPr lang="es-ES" dirty="0" smtClean="0"/>
              <a:t> del </a:t>
            </a:r>
            <a:r>
              <a:rPr lang="es-ES" dirty="0" err="1" smtClean="0"/>
              <a:t>tractament</a:t>
            </a:r>
            <a:r>
              <a:rPr lang="es-ES" dirty="0" smtClean="0"/>
              <a:t>: </a:t>
            </a:r>
          </a:p>
          <a:p>
            <a:pPr lvl="1"/>
            <a:r>
              <a:rPr lang="es-ES" dirty="0" err="1" smtClean="0"/>
              <a:t>Reduir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símptomes</a:t>
            </a:r>
            <a:r>
              <a:rPr lang="es-ES" dirty="0" smtClean="0"/>
              <a:t> de TDAH</a:t>
            </a:r>
          </a:p>
          <a:p>
            <a:pPr lvl="1"/>
            <a:r>
              <a:rPr lang="es-ES" dirty="0" err="1" smtClean="0"/>
              <a:t>Reduir</a:t>
            </a:r>
            <a:r>
              <a:rPr lang="es-ES" dirty="0" smtClean="0"/>
              <a:t> el </a:t>
            </a:r>
            <a:r>
              <a:rPr lang="es-ES" dirty="0" err="1" smtClean="0"/>
              <a:t>risc</a:t>
            </a:r>
            <a:r>
              <a:rPr lang="es-ES" dirty="0" smtClean="0"/>
              <a:t> de </a:t>
            </a:r>
            <a:r>
              <a:rPr lang="es-ES" dirty="0" err="1" smtClean="0"/>
              <a:t>futures</a:t>
            </a:r>
            <a:r>
              <a:rPr lang="es-ES" dirty="0" smtClean="0"/>
              <a:t> </a:t>
            </a:r>
            <a:r>
              <a:rPr lang="es-ES" dirty="0" err="1" smtClean="0"/>
              <a:t>complicacions</a:t>
            </a:r>
            <a:endParaRPr lang="es-ES" dirty="0" smtClean="0"/>
          </a:p>
          <a:p>
            <a:pPr lvl="1"/>
            <a:r>
              <a:rPr lang="es-ES" dirty="0" err="1" smtClean="0"/>
              <a:t>Oferir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 i pautes </a:t>
            </a:r>
            <a:r>
              <a:rPr lang="es-ES" dirty="0" err="1" smtClean="0"/>
              <a:t>d’actuació</a:t>
            </a:r>
            <a:r>
              <a:rPr lang="es-ES" dirty="0" smtClean="0"/>
              <a:t> a </a:t>
            </a:r>
            <a:r>
              <a:rPr lang="es-ES" dirty="0" err="1" smtClean="0"/>
              <a:t>l’entorn</a:t>
            </a:r>
            <a:r>
              <a:rPr lang="es-ES" dirty="0" smtClean="0"/>
              <a:t> de </a:t>
            </a:r>
            <a:r>
              <a:rPr lang="es-ES" dirty="0" err="1" smtClean="0"/>
              <a:t>l’infant</a:t>
            </a:r>
            <a:endParaRPr lang="es-ES" dirty="0" smtClean="0"/>
          </a:p>
          <a:p>
            <a:pPr lvl="1"/>
            <a:r>
              <a:rPr lang="es-ES" dirty="0" err="1" smtClean="0"/>
              <a:t>Afavorir</a:t>
            </a:r>
            <a:r>
              <a:rPr lang="es-ES" dirty="0" smtClean="0"/>
              <a:t> un bon </a:t>
            </a:r>
            <a:r>
              <a:rPr lang="es-ES" dirty="0" err="1" smtClean="0"/>
              <a:t>rendiment</a:t>
            </a:r>
            <a:r>
              <a:rPr lang="es-ES" dirty="0" smtClean="0"/>
              <a:t> </a:t>
            </a:r>
            <a:r>
              <a:rPr lang="es-ES" dirty="0" err="1" smtClean="0"/>
              <a:t>acadèmic</a:t>
            </a:r>
            <a:endParaRPr lang="es-ES" dirty="0" smtClean="0"/>
          </a:p>
          <a:p>
            <a:r>
              <a:rPr lang="es-ES" dirty="0" err="1" smtClean="0"/>
              <a:t>On</a:t>
            </a:r>
            <a:r>
              <a:rPr lang="es-ES" dirty="0" smtClean="0"/>
              <a:t> intervenir:</a:t>
            </a:r>
          </a:p>
          <a:p>
            <a:pPr lvl="1"/>
            <a:r>
              <a:rPr lang="es-ES" dirty="0" smtClean="0"/>
              <a:t>En </a:t>
            </a:r>
            <a:r>
              <a:rPr lang="es-ES" dirty="0" err="1" smtClean="0"/>
              <a:t>l’infant</a:t>
            </a:r>
            <a:endParaRPr lang="es-ES" dirty="0" smtClean="0"/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l’escola</a:t>
            </a:r>
            <a:endParaRPr lang="es-ES" dirty="0" smtClean="0"/>
          </a:p>
          <a:p>
            <a:pPr lvl="1"/>
            <a:r>
              <a:rPr lang="es-ES" dirty="0" smtClean="0"/>
              <a:t>En la </a:t>
            </a:r>
            <a:r>
              <a:rPr lang="es-ES" dirty="0" err="1" smtClean="0"/>
              <a:t>família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5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96336" y="17438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419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Enfocament</a:t>
            </a:r>
            <a:r>
              <a:rPr lang="es-ES" dirty="0" smtClean="0"/>
              <a:t> </a:t>
            </a:r>
            <a:r>
              <a:rPr lang="es-ES" dirty="0" err="1" smtClean="0"/>
              <a:t>terapèutic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Multimodal</a:t>
            </a:r>
          </a:p>
          <a:p>
            <a:pPr lvl="1"/>
            <a:r>
              <a:rPr lang="es-ES" dirty="0" err="1" smtClean="0"/>
              <a:t>Farmacològic</a:t>
            </a:r>
            <a:endParaRPr lang="es-ES" dirty="0" smtClean="0"/>
          </a:p>
          <a:p>
            <a:pPr lvl="1"/>
            <a:r>
              <a:rPr lang="es-ES" dirty="0" err="1" smtClean="0"/>
              <a:t>Psicoeducatiu</a:t>
            </a:r>
            <a:r>
              <a:rPr lang="es-ES" dirty="0" smtClean="0"/>
              <a:t> </a:t>
            </a:r>
          </a:p>
          <a:p>
            <a:pPr lvl="1"/>
            <a:endParaRPr lang="es-ES" dirty="0"/>
          </a:p>
          <a:p>
            <a:pPr marL="402336" lvl="1" indent="0">
              <a:buNone/>
            </a:pPr>
            <a:r>
              <a:rPr lang="es-ES" dirty="0" err="1" smtClean="0"/>
              <a:t>Deixar</a:t>
            </a:r>
            <a:r>
              <a:rPr lang="es-ES" dirty="0" smtClean="0"/>
              <a:t> de </a:t>
            </a:r>
            <a:r>
              <a:rPr lang="es-ES" dirty="0" err="1" smtClean="0"/>
              <a:t>veure’ls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mal </a:t>
            </a:r>
            <a:r>
              <a:rPr lang="es-ES" dirty="0" err="1" smtClean="0"/>
              <a:t>educats</a:t>
            </a:r>
            <a:r>
              <a:rPr lang="es-ES" dirty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acceptar</a:t>
            </a:r>
            <a:r>
              <a:rPr lang="es-ES" dirty="0" smtClean="0"/>
              <a:t> que </a:t>
            </a:r>
            <a:r>
              <a:rPr lang="es-ES" dirty="0" err="1" smtClean="0"/>
              <a:t>tenen</a:t>
            </a:r>
            <a:r>
              <a:rPr lang="es-ES" dirty="0" smtClean="0"/>
              <a:t> </a:t>
            </a:r>
            <a:r>
              <a:rPr lang="es-ES" dirty="0" err="1" smtClean="0"/>
              <a:t>veritables</a:t>
            </a:r>
            <a:r>
              <a:rPr lang="es-ES" dirty="0" smtClean="0"/>
              <a:t> </a:t>
            </a:r>
            <a:r>
              <a:rPr lang="es-ES" dirty="0" err="1" smtClean="0"/>
              <a:t>dificultats</a:t>
            </a:r>
            <a:r>
              <a:rPr lang="es-ES" dirty="0" smtClean="0"/>
              <a:t>!!</a:t>
            </a:r>
            <a:endParaRPr lang="es-ES" dirty="0"/>
          </a:p>
        </p:txBody>
      </p:sp>
      <p:pic>
        <p:nvPicPr>
          <p:cNvPr id="4" name="5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96336" y="17438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81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pràctics</a:t>
            </a:r>
            <a:r>
              <a:rPr lang="es-ES" dirty="0" smtClean="0"/>
              <a:t>. A casa.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Crear </a:t>
            </a:r>
            <a:r>
              <a:rPr lang="es-ES" dirty="0" err="1" smtClean="0"/>
              <a:t>rutines</a:t>
            </a:r>
            <a:endParaRPr lang="es-ES" dirty="0" smtClean="0"/>
          </a:p>
          <a:p>
            <a:r>
              <a:rPr lang="es-ES" dirty="0" err="1" smtClean="0"/>
              <a:t>Reforçar</a:t>
            </a:r>
            <a:r>
              <a:rPr lang="es-ES" dirty="0" smtClean="0"/>
              <a:t> les </a:t>
            </a:r>
            <a:r>
              <a:rPr lang="es-ES" dirty="0" err="1" smtClean="0"/>
              <a:t>conductes</a:t>
            </a:r>
            <a:r>
              <a:rPr lang="es-ES" dirty="0" smtClean="0"/>
              <a:t> </a:t>
            </a:r>
            <a:r>
              <a:rPr lang="es-ES" dirty="0" err="1" smtClean="0"/>
              <a:t>desitjables</a:t>
            </a:r>
            <a:endParaRPr lang="es-ES" dirty="0" smtClean="0"/>
          </a:p>
          <a:p>
            <a:r>
              <a:rPr lang="es-ES" dirty="0" smtClean="0"/>
              <a:t>Evitar la </a:t>
            </a:r>
            <a:r>
              <a:rPr lang="es-ES" dirty="0" err="1" smtClean="0"/>
              <a:t>confrontació</a:t>
            </a:r>
            <a:endParaRPr lang="es-ES" dirty="0" smtClean="0"/>
          </a:p>
          <a:p>
            <a:pPr lvl="1"/>
            <a:r>
              <a:rPr lang="es-ES" dirty="0" err="1" smtClean="0"/>
              <a:t>Verbalitzar</a:t>
            </a:r>
            <a:r>
              <a:rPr lang="es-ES" dirty="0" smtClean="0"/>
              <a:t> una norma </a:t>
            </a:r>
            <a:r>
              <a:rPr lang="es-ES" dirty="0" err="1" smtClean="0"/>
              <a:t>mirant</a:t>
            </a:r>
            <a:r>
              <a:rPr lang="es-ES" dirty="0" smtClean="0"/>
              <a:t> </a:t>
            </a:r>
            <a:r>
              <a:rPr lang="es-ES" dirty="0" err="1" smtClean="0"/>
              <a:t>l’infant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ulls</a:t>
            </a:r>
            <a:endParaRPr lang="es-ES" dirty="0" smtClean="0"/>
          </a:p>
          <a:p>
            <a:pPr lvl="1"/>
            <a:r>
              <a:rPr lang="es-ES" dirty="0" err="1" smtClean="0"/>
              <a:t>Fer</a:t>
            </a:r>
            <a:r>
              <a:rPr lang="es-ES" dirty="0" smtClean="0"/>
              <a:t> una pausa</a:t>
            </a:r>
          </a:p>
          <a:p>
            <a:pPr lvl="1"/>
            <a:r>
              <a:rPr lang="es-ES" dirty="0" smtClean="0"/>
              <a:t>Explicar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claredat</a:t>
            </a:r>
            <a:r>
              <a:rPr lang="es-ES" dirty="0" smtClean="0"/>
              <a:t> les </a:t>
            </a:r>
            <a:r>
              <a:rPr lang="es-ES" dirty="0" err="1" smtClean="0"/>
              <a:t>conseqüències</a:t>
            </a:r>
            <a:r>
              <a:rPr lang="es-ES" dirty="0" smtClean="0"/>
              <a:t> de no </a:t>
            </a:r>
            <a:r>
              <a:rPr lang="es-ES" dirty="0" err="1" smtClean="0"/>
              <a:t>complir</a:t>
            </a:r>
            <a:r>
              <a:rPr lang="es-ES" dirty="0" smtClean="0"/>
              <a:t> la norma</a:t>
            </a:r>
          </a:p>
          <a:p>
            <a:pPr lvl="1"/>
            <a:r>
              <a:rPr lang="es-ES" dirty="0" err="1" smtClean="0"/>
              <a:t>Deixar</a:t>
            </a:r>
            <a:r>
              <a:rPr lang="es-ES" dirty="0" smtClean="0"/>
              <a:t>-lo </a:t>
            </a:r>
            <a:r>
              <a:rPr lang="es-ES" dirty="0" err="1" smtClean="0"/>
              <a:t>escollir</a:t>
            </a:r>
            <a:endParaRPr lang="es-ES" dirty="0" smtClean="0"/>
          </a:p>
          <a:p>
            <a:pPr lvl="1"/>
            <a:r>
              <a:rPr lang="es-ES" dirty="0" err="1" smtClean="0"/>
              <a:t>Mai</a:t>
            </a:r>
            <a:r>
              <a:rPr lang="es-ES" dirty="0" smtClean="0"/>
              <a:t> no posar-lo en un </a:t>
            </a:r>
            <a:r>
              <a:rPr lang="es-ES" dirty="0" err="1" smtClean="0"/>
              <a:t>carreró</a:t>
            </a:r>
            <a:r>
              <a:rPr lang="es-ES" dirty="0" smtClean="0"/>
              <a:t>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sortida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0662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pràctics</a:t>
            </a:r>
            <a:r>
              <a:rPr lang="es-ES" dirty="0" smtClean="0"/>
              <a:t>. A casa.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Utilitzar</a:t>
            </a:r>
            <a:r>
              <a:rPr lang="es-ES" dirty="0" smtClean="0"/>
              <a:t> recompenses i </a:t>
            </a:r>
            <a:r>
              <a:rPr lang="es-ES" dirty="0" err="1" smtClean="0"/>
              <a:t>càstigs</a:t>
            </a:r>
            <a:r>
              <a:rPr lang="es-ES" dirty="0" smtClean="0"/>
              <a:t> </a:t>
            </a:r>
            <a:r>
              <a:rPr lang="es-ES" dirty="0" err="1" smtClean="0"/>
              <a:t>immediats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Verbalitzar</a:t>
            </a:r>
            <a:r>
              <a:rPr lang="es-ES" dirty="0" smtClean="0"/>
              <a:t> </a:t>
            </a:r>
            <a:r>
              <a:rPr lang="es-ES" dirty="0" err="1" smtClean="0"/>
              <a:t>sovint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positius</a:t>
            </a:r>
            <a:r>
              <a:rPr lang="es-ES" dirty="0" smtClean="0"/>
              <a:t> de </a:t>
            </a:r>
            <a:r>
              <a:rPr lang="es-ES" dirty="0" err="1" smtClean="0"/>
              <a:t>l’infant</a:t>
            </a:r>
            <a:r>
              <a:rPr lang="es-ES" dirty="0" smtClean="0"/>
              <a:t>. </a:t>
            </a:r>
          </a:p>
          <a:p>
            <a:r>
              <a:rPr lang="es-ES" dirty="0" smtClean="0"/>
              <a:t>Posar per </a:t>
            </a:r>
            <a:r>
              <a:rPr lang="es-ES" dirty="0" err="1" smtClean="0"/>
              <a:t>escrit</a:t>
            </a:r>
            <a:r>
              <a:rPr lang="es-ES" dirty="0" smtClean="0"/>
              <a:t> en un </a:t>
            </a:r>
            <a:r>
              <a:rPr lang="es-ES" dirty="0" err="1" smtClean="0"/>
              <a:t>lloc</a:t>
            </a:r>
            <a:r>
              <a:rPr lang="es-ES" dirty="0" smtClean="0"/>
              <a:t> visible </a:t>
            </a:r>
            <a:r>
              <a:rPr lang="es-ES" dirty="0" err="1" smtClean="0"/>
              <a:t>què</a:t>
            </a:r>
            <a:r>
              <a:rPr lang="es-ES" dirty="0" smtClean="0"/>
              <a:t> </a:t>
            </a:r>
            <a:r>
              <a:rPr lang="es-ES" dirty="0" err="1" smtClean="0"/>
              <a:t>esperem</a:t>
            </a:r>
            <a:r>
              <a:rPr lang="es-ES" dirty="0" smtClean="0"/>
              <a:t> </a:t>
            </a:r>
            <a:r>
              <a:rPr lang="es-ES" dirty="0" err="1" smtClean="0"/>
              <a:t>d’ell</a:t>
            </a:r>
            <a:endParaRPr lang="es-ES" dirty="0"/>
          </a:p>
          <a:p>
            <a:r>
              <a:rPr lang="es-ES" dirty="0" err="1" smtClean="0"/>
              <a:t>Rellotge</a:t>
            </a:r>
            <a:r>
              <a:rPr lang="es-ES" dirty="0" smtClean="0"/>
              <a:t> visible</a:t>
            </a:r>
          </a:p>
          <a:p>
            <a:r>
              <a:rPr lang="es-ES" dirty="0" smtClean="0"/>
              <a:t>Contacte ocular </a:t>
            </a:r>
            <a:r>
              <a:rPr lang="es-ES" dirty="0" err="1" smtClean="0"/>
              <a:t>directe</a:t>
            </a:r>
            <a:endParaRPr lang="es-ES" dirty="0" smtClean="0"/>
          </a:p>
          <a:p>
            <a:r>
              <a:rPr lang="es-ES" dirty="0" smtClean="0"/>
              <a:t>Sistema de </a:t>
            </a:r>
            <a:r>
              <a:rPr lang="es-ES" dirty="0" err="1" smtClean="0"/>
              <a:t>fitxes</a:t>
            </a:r>
            <a:r>
              <a:rPr lang="es-ES" dirty="0" smtClean="0"/>
              <a:t>, </a:t>
            </a:r>
            <a:r>
              <a:rPr lang="es-ES" dirty="0" err="1" smtClean="0"/>
              <a:t>adhesius</a:t>
            </a:r>
            <a:r>
              <a:rPr lang="es-ES" dirty="0" smtClean="0"/>
              <a:t>, </a:t>
            </a:r>
            <a:r>
              <a:rPr lang="es-ES" dirty="0" err="1" smtClean="0"/>
              <a:t>punts</a:t>
            </a:r>
            <a:r>
              <a:rPr lang="es-ES" dirty="0" smtClean="0"/>
              <a:t>…</a:t>
            </a:r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65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Situacions</a:t>
            </a:r>
            <a:r>
              <a:rPr lang="es-ES" dirty="0" smtClean="0"/>
              <a:t> </a:t>
            </a:r>
            <a:r>
              <a:rPr lang="es-ES" dirty="0" err="1" smtClean="0"/>
              <a:t>límits</a:t>
            </a:r>
            <a:r>
              <a:rPr lang="es-ES" dirty="0" smtClean="0"/>
              <a:t>. A casa.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TIME OUT</a:t>
            </a:r>
          </a:p>
          <a:p>
            <a:pPr lvl="1"/>
            <a:r>
              <a:rPr lang="es-ES" dirty="0" smtClean="0"/>
              <a:t>Li </a:t>
            </a:r>
            <a:r>
              <a:rPr lang="es-ES" dirty="0" err="1" smtClean="0"/>
              <a:t>retirem</a:t>
            </a:r>
            <a:r>
              <a:rPr lang="es-ES" dirty="0" smtClean="0"/>
              <a:t> la </a:t>
            </a:r>
            <a:r>
              <a:rPr lang="es-ES" dirty="0" err="1" smtClean="0"/>
              <a:t>nostra</a:t>
            </a:r>
            <a:r>
              <a:rPr lang="es-ES" dirty="0" smtClean="0"/>
              <a:t> </a:t>
            </a:r>
            <a:r>
              <a:rPr lang="es-ES" dirty="0" err="1" smtClean="0"/>
              <a:t>atenció</a:t>
            </a:r>
            <a:endParaRPr lang="es-ES" dirty="0" smtClean="0"/>
          </a:p>
          <a:p>
            <a:pPr lvl="1"/>
            <a:r>
              <a:rPr lang="es-ES" dirty="0" err="1" smtClean="0"/>
              <a:t>Haurà</a:t>
            </a:r>
            <a:r>
              <a:rPr lang="es-ES" dirty="0" smtClean="0"/>
              <a:t> </a:t>
            </a:r>
            <a:r>
              <a:rPr lang="es-ES" dirty="0" err="1" smtClean="0"/>
              <a:t>d’anar</a:t>
            </a:r>
            <a:r>
              <a:rPr lang="es-ES" dirty="0" smtClean="0"/>
              <a:t> a un </a:t>
            </a:r>
            <a:r>
              <a:rPr lang="es-ES" dirty="0" err="1" smtClean="0"/>
              <a:t>lloc</a:t>
            </a:r>
            <a:r>
              <a:rPr lang="es-ES" dirty="0" smtClean="0"/>
              <a:t> </a:t>
            </a:r>
            <a:r>
              <a:rPr lang="es-ES" dirty="0" err="1" smtClean="0"/>
              <a:t>avorrit</a:t>
            </a:r>
            <a:r>
              <a:rPr lang="es-ES" dirty="0" smtClean="0"/>
              <a:t> </a:t>
            </a:r>
            <a:r>
              <a:rPr lang="es-ES" dirty="0" err="1" smtClean="0"/>
              <a:t>durant</a:t>
            </a:r>
            <a:r>
              <a:rPr lang="es-ES" dirty="0" smtClean="0"/>
              <a:t> un </a:t>
            </a:r>
            <a:r>
              <a:rPr lang="es-ES" dirty="0" err="1" smtClean="0"/>
              <a:t>espai</a:t>
            </a:r>
            <a:r>
              <a:rPr lang="es-ES" dirty="0" smtClean="0"/>
              <a:t> de </a:t>
            </a:r>
            <a:r>
              <a:rPr lang="es-ES" dirty="0" err="1" smtClean="0"/>
              <a:t>temps</a:t>
            </a:r>
            <a:r>
              <a:rPr lang="es-ES" dirty="0" smtClean="0"/>
              <a:t> </a:t>
            </a:r>
            <a:r>
              <a:rPr lang="es-ES" dirty="0" err="1" smtClean="0"/>
              <a:t>breu</a:t>
            </a:r>
            <a:r>
              <a:rPr lang="es-ES" dirty="0" smtClean="0"/>
              <a:t>, </a:t>
            </a:r>
            <a:r>
              <a:rPr lang="es-ES" dirty="0" err="1" smtClean="0"/>
              <a:t>fins</a:t>
            </a:r>
            <a:r>
              <a:rPr lang="es-ES" dirty="0" smtClean="0"/>
              <a:t> que </a:t>
            </a:r>
            <a:r>
              <a:rPr lang="es-ES" dirty="0" err="1" smtClean="0"/>
              <a:t>s’hagi</a:t>
            </a:r>
            <a:r>
              <a:rPr lang="es-ES" dirty="0" smtClean="0"/>
              <a:t> </a:t>
            </a:r>
            <a:r>
              <a:rPr lang="es-ES" dirty="0" err="1" smtClean="0"/>
              <a:t>calmat</a:t>
            </a:r>
            <a:endParaRPr lang="es-ES" dirty="0" smtClean="0"/>
          </a:p>
          <a:p>
            <a:pPr lvl="1"/>
            <a:r>
              <a:rPr lang="es-ES" dirty="0" smtClean="0"/>
              <a:t>No insistir en el </a:t>
            </a:r>
            <a:r>
              <a:rPr lang="es-ES" dirty="0" err="1" smtClean="0"/>
              <a:t>conflicte</a:t>
            </a:r>
            <a:r>
              <a:rPr lang="es-ES" dirty="0" smtClean="0"/>
              <a:t> ni </a:t>
            </a:r>
            <a:r>
              <a:rPr lang="es-ES" dirty="0" err="1" smtClean="0"/>
              <a:t>fer</a:t>
            </a:r>
            <a:r>
              <a:rPr lang="es-ES" dirty="0" smtClean="0"/>
              <a:t>-li </a:t>
            </a:r>
            <a:r>
              <a:rPr lang="es-ES" dirty="0" err="1" smtClean="0"/>
              <a:t>sermons</a:t>
            </a:r>
            <a:r>
              <a:rPr lang="es-ES" dirty="0" smtClean="0"/>
              <a:t>. 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r>
              <a:rPr lang="es-ES" dirty="0" smtClean="0"/>
              <a:t>No </a:t>
            </a:r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reforçat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actitut</a:t>
            </a:r>
            <a:endParaRPr lang="es-ES" dirty="0" smtClean="0"/>
          </a:p>
          <a:p>
            <a:pPr lvl="1"/>
            <a:r>
              <a:rPr lang="es-ES" dirty="0" smtClean="0"/>
              <a:t>Li </a:t>
            </a:r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ofert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de </a:t>
            </a:r>
            <a:r>
              <a:rPr lang="es-ES" dirty="0" err="1" smtClean="0"/>
              <a:t>reflexió</a:t>
            </a:r>
            <a:endParaRPr lang="es-ES" dirty="0" smtClean="0"/>
          </a:p>
          <a:p>
            <a:pPr lvl="1"/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evitat</a:t>
            </a:r>
            <a:r>
              <a:rPr lang="es-ES" dirty="0" smtClean="0"/>
              <a:t> un </a:t>
            </a:r>
            <a:r>
              <a:rPr lang="es-ES" dirty="0" err="1" smtClean="0"/>
              <a:t>enfrontament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echa abajo 4"/>
          <p:cNvSpPr/>
          <p:nvPr/>
        </p:nvSpPr>
        <p:spPr>
          <a:xfrm>
            <a:off x="4644008" y="3933056"/>
            <a:ext cx="432048" cy="648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500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pràctics</a:t>
            </a:r>
            <a:r>
              <a:rPr lang="es-ES" dirty="0" smtClean="0"/>
              <a:t>. A </a:t>
            </a:r>
            <a:r>
              <a:rPr lang="es-ES" dirty="0" err="1" smtClean="0"/>
              <a:t>l’escola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Adquirir </a:t>
            </a:r>
            <a:r>
              <a:rPr lang="es-ES" dirty="0" err="1" smtClean="0"/>
              <a:t>hàbits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que la resta </a:t>
            </a:r>
            <a:r>
              <a:rPr lang="es-ES" dirty="0" err="1" smtClean="0"/>
              <a:t>adquireixen</a:t>
            </a:r>
            <a:r>
              <a:rPr lang="es-ES" dirty="0" smtClean="0"/>
              <a:t> de manera natural.</a:t>
            </a:r>
          </a:p>
          <a:p>
            <a:r>
              <a:rPr lang="es-ES" dirty="0" err="1" smtClean="0"/>
              <a:t>Mantenir</a:t>
            </a:r>
            <a:r>
              <a:rPr lang="es-ES" dirty="0" smtClean="0"/>
              <a:t> el </a:t>
            </a:r>
            <a:r>
              <a:rPr lang="es-ES" dirty="0" err="1" smtClean="0"/>
              <a:t>mateix</a:t>
            </a:r>
            <a:r>
              <a:rPr lang="es-ES" dirty="0" smtClean="0"/>
              <a:t> ritme de </a:t>
            </a:r>
            <a:r>
              <a:rPr lang="es-ES" dirty="0" err="1" smtClean="0"/>
              <a:t>treball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Estar </a:t>
            </a:r>
            <a:r>
              <a:rPr lang="es-ES" dirty="0" err="1" smtClean="0"/>
              <a:t>quiet</a:t>
            </a:r>
            <a:r>
              <a:rPr lang="es-ES" dirty="0" smtClean="0"/>
              <a:t> a la </a:t>
            </a:r>
            <a:r>
              <a:rPr lang="es-ES" dirty="0" err="1" smtClean="0"/>
              <a:t>cadira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Estar </a:t>
            </a:r>
            <a:r>
              <a:rPr lang="es-ES" dirty="0" err="1" smtClean="0"/>
              <a:t>atent</a:t>
            </a:r>
            <a:r>
              <a:rPr lang="es-ES" dirty="0" smtClean="0"/>
              <a:t> a les </a:t>
            </a:r>
            <a:r>
              <a:rPr lang="es-ES" dirty="0" err="1" smtClean="0"/>
              <a:t>explicacions</a:t>
            </a:r>
            <a:r>
              <a:rPr lang="es-ES" dirty="0" smtClean="0"/>
              <a:t> del </a:t>
            </a:r>
            <a:r>
              <a:rPr lang="es-ES" dirty="0" err="1" smtClean="0"/>
              <a:t>mestre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Comprendre</a:t>
            </a:r>
            <a:r>
              <a:rPr lang="es-ES" dirty="0" smtClean="0"/>
              <a:t> i </a:t>
            </a:r>
            <a:r>
              <a:rPr lang="es-ES" dirty="0" err="1" smtClean="0"/>
              <a:t>extreure</a:t>
            </a:r>
            <a:r>
              <a:rPr lang="es-ES" dirty="0" smtClean="0"/>
              <a:t> les idees </a:t>
            </a:r>
            <a:r>
              <a:rPr lang="es-ES" dirty="0" err="1" smtClean="0"/>
              <a:t>principals</a:t>
            </a:r>
            <a:r>
              <a:rPr lang="es-ES" dirty="0" smtClean="0"/>
              <a:t> </a:t>
            </a:r>
            <a:r>
              <a:rPr lang="es-ES" dirty="0" err="1" smtClean="0"/>
              <a:t>d’una</a:t>
            </a:r>
            <a:r>
              <a:rPr lang="es-ES" dirty="0" smtClean="0"/>
              <a:t> lectura.</a:t>
            </a:r>
          </a:p>
          <a:p>
            <a:r>
              <a:rPr lang="es-ES" dirty="0" smtClean="0"/>
              <a:t>Adquirir la </a:t>
            </a:r>
            <a:r>
              <a:rPr lang="es-ES" dirty="0" err="1" smtClean="0"/>
              <a:t>sistemàtica</a:t>
            </a:r>
            <a:r>
              <a:rPr lang="es-ES" dirty="0" smtClean="0"/>
              <a:t> per </a:t>
            </a:r>
            <a:r>
              <a:rPr lang="es-ES" dirty="0" err="1" smtClean="0"/>
              <a:t>resoldre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problemes</a:t>
            </a:r>
            <a:r>
              <a:rPr lang="es-ES" dirty="0" smtClean="0"/>
              <a:t> de </a:t>
            </a:r>
            <a:r>
              <a:rPr lang="es-ES" dirty="0" err="1" smtClean="0"/>
              <a:t>matemàtiques</a:t>
            </a:r>
            <a:r>
              <a:rPr lang="es-ES" dirty="0" smtClean="0"/>
              <a:t> o per redactar un </a:t>
            </a:r>
            <a:r>
              <a:rPr lang="es-ES" dirty="0" err="1" smtClean="0"/>
              <a:t>text</a:t>
            </a:r>
            <a:r>
              <a:rPr lang="es-ES" dirty="0" smtClean="0"/>
              <a:t> (tasca </a:t>
            </a:r>
            <a:r>
              <a:rPr lang="es-ES" dirty="0" err="1" smtClean="0"/>
              <a:t>molt</a:t>
            </a:r>
            <a:r>
              <a:rPr lang="es-ES" dirty="0" smtClean="0"/>
              <a:t> complexa per </a:t>
            </a:r>
            <a:r>
              <a:rPr lang="es-ES" dirty="0" err="1" smtClean="0"/>
              <a:t>ells</a:t>
            </a:r>
            <a:r>
              <a:rPr lang="es-ES" dirty="0" smtClean="0"/>
              <a:t>)</a:t>
            </a:r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272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De què depèn el FE?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a-ES" dirty="0" smtClean="0">
                <a:sym typeface="Wingdings" pitchFamily="2" charset="2"/>
              </a:rPr>
              <a:t>Característiques i capacitat dels </a:t>
            </a:r>
            <a:r>
              <a:rPr lang="ca-ES" dirty="0" smtClean="0">
                <a:solidFill>
                  <a:srgbClr val="C58D01"/>
                </a:solidFill>
                <a:sym typeface="Wingdings" pitchFamily="2" charset="2"/>
              </a:rPr>
              <a:t>alumnes</a:t>
            </a:r>
            <a:endParaRPr lang="ca-ES" dirty="0" smtClean="0">
              <a:solidFill>
                <a:srgbClr val="C58D01"/>
              </a:solidFill>
            </a:endParaRPr>
          </a:p>
          <a:p>
            <a:pPr lvl="1"/>
            <a:r>
              <a:rPr lang="ca-ES" dirty="0" smtClean="0"/>
              <a:t>L'aptitud, la capacitat d’esforç i sacrifici. L’aptitud ve determinada genèticament, i no varia. </a:t>
            </a:r>
          </a:p>
          <a:p>
            <a:pPr lvl="1"/>
            <a:r>
              <a:rPr lang="ca-ES" dirty="0" smtClean="0"/>
              <a:t>Qualsevol alumne que als 8 anys no ha aconseguit un nivell esperat de lectura, escriptura, càlcul i/o capacitat d’atenció </a:t>
            </a:r>
            <a:r>
              <a:rPr lang="ca-ES" dirty="0" smtClean="0">
                <a:sym typeface="Wingdings" pitchFamily="2" charset="2"/>
              </a:rPr>
              <a:t> ALARMA</a:t>
            </a:r>
          </a:p>
          <a:p>
            <a:pPr lvl="1"/>
            <a:r>
              <a:rPr lang="ca-ES" dirty="0" smtClean="0">
                <a:sym typeface="Wingdings" pitchFamily="2" charset="2"/>
              </a:rPr>
              <a:t>Capacitats cognitives limitades ≠trastorn específic de l’aprenentatge (TA)  ajudes diferents</a:t>
            </a:r>
          </a:p>
          <a:p>
            <a:pPr lvl="1"/>
            <a:r>
              <a:rPr lang="ca-ES" dirty="0" smtClean="0">
                <a:sym typeface="Wingdings" pitchFamily="2" charset="2"/>
              </a:rPr>
              <a:t>TA afecten entre el 5 i 15% de la població escolar</a:t>
            </a:r>
          </a:p>
          <a:p>
            <a:pPr lvl="1"/>
            <a:r>
              <a:rPr lang="ca-ES" dirty="0" smtClean="0">
                <a:sym typeface="Wingdings" pitchFamily="2" charset="2"/>
              </a:rPr>
              <a:t>Cal detecció precoç</a:t>
            </a:r>
          </a:p>
          <a:p>
            <a:pPr lvl="1"/>
            <a:r>
              <a:rPr lang="ca-ES" dirty="0" smtClean="0">
                <a:sym typeface="Wingdings" pitchFamily="2" charset="2"/>
              </a:rPr>
              <a:t>Més risc de problemes de salut mental: estrés, ansietat, depressió i temptatives de suïcidi</a:t>
            </a:r>
            <a:endParaRPr lang="ca-ES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281093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pràctics</a:t>
            </a:r>
            <a:r>
              <a:rPr lang="es-ES" dirty="0" smtClean="0"/>
              <a:t>. A </a:t>
            </a:r>
            <a:r>
              <a:rPr lang="es-ES" dirty="0" err="1" smtClean="0"/>
              <a:t>l’escola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l’infant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TDAH li costa </a:t>
            </a:r>
            <a:r>
              <a:rPr lang="es-ES" dirty="0" err="1" smtClean="0"/>
              <a:t>l’aprenentatge</a:t>
            </a:r>
            <a:r>
              <a:rPr lang="es-ES" dirty="0" smtClean="0"/>
              <a:t> </a:t>
            </a:r>
            <a:r>
              <a:rPr lang="es-ES" dirty="0" err="1" smtClean="0"/>
              <a:t>quan</a:t>
            </a:r>
            <a:r>
              <a:rPr lang="es-ES" dirty="0" smtClean="0"/>
              <a:t>: 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difícil</a:t>
            </a:r>
          </a:p>
          <a:p>
            <a:pPr lvl="1"/>
            <a:r>
              <a:rPr lang="es-ES" dirty="0" smtClean="0"/>
              <a:t>El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llarg</a:t>
            </a:r>
            <a:endParaRPr lang="es-ES" dirty="0" smtClean="0"/>
          </a:p>
          <a:p>
            <a:pPr lvl="1"/>
            <a:r>
              <a:rPr lang="es-ES" dirty="0" smtClean="0"/>
              <a:t>Hi ha poca </a:t>
            </a:r>
            <a:r>
              <a:rPr lang="es-ES" dirty="0" err="1" smtClean="0"/>
              <a:t>supervisió</a:t>
            </a:r>
            <a:r>
              <a:rPr lang="es-ES" dirty="0" smtClean="0"/>
              <a:t> directa</a:t>
            </a:r>
          </a:p>
          <a:p>
            <a:pPr lvl="1"/>
            <a:endParaRPr lang="es-ES" dirty="0"/>
          </a:p>
          <a:p>
            <a:pPr marL="402336" lvl="1" indent="0">
              <a:buNone/>
            </a:pPr>
            <a:r>
              <a:rPr lang="es-ES" dirty="0" smtClean="0"/>
              <a:t>Les </a:t>
            </a:r>
            <a:r>
              <a:rPr lang="es-ES" dirty="0" err="1" smtClean="0"/>
              <a:t>adequacions</a:t>
            </a:r>
            <a:r>
              <a:rPr lang="es-ES" dirty="0" smtClean="0"/>
              <a:t> </a:t>
            </a:r>
            <a:r>
              <a:rPr lang="es-ES" dirty="0" err="1" smtClean="0"/>
              <a:t>seran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segons</a:t>
            </a:r>
            <a:r>
              <a:rPr lang="es-ES" dirty="0" smtClean="0"/>
              <a:t> </a:t>
            </a:r>
            <a:r>
              <a:rPr lang="es-ES" dirty="0" err="1" smtClean="0"/>
              <a:t>l’edat</a:t>
            </a:r>
            <a:r>
              <a:rPr lang="es-ES" dirty="0" smtClean="0"/>
              <a:t>, </a:t>
            </a:r>
            <a:r>
              <a:rPr lang="es-ES" dirty="0" err="1" smtClean="0"/>
              <a:t>tot</a:t>
            </a:r>
            <a:r>
              <a:rPr lang="es-ES" dirty="0" smtClean="0"/>
              <a:t> i que </a:t>
            </a:r>
            <a:r>
              <a:rPr lang="es-ES" dirty="0" err="1" smtClean="0"/>
              <a:t>n’hi</a:t>
            </a:r>
            <a:r>
              <a:rPr lang="es-ES" dirty="0" smtClean="0"/>
              <a:t> ha de comunes 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3244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err="1" smtClean="0"/>
              <a:t>Adequacions</a:t>
            </a:r>
            <a:r>
              <a:rPr lang="es-ES" dirty="0" smtClean="0"/>
              <a:t> comunes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Ubicació</a:t>
            </a:r>
            <a:r>
              <a:rPr lang="es-ES" dirty="0" smtClean="0"/>
              <a:t> a </a:t>
            </a:r>
            <a:r>
              <a:rPr lang="es-ES" dirty="0" err="1" smtClean="0"/>
              <a:t>l’aula</a:t>
            </a:r>
            <a:endParaRPr lang="es-ES" dirty="0" smtClean="0"/>
          </a:p>
          <a:p>
            <a:r>
              <a:rPr lang="es-ES" dirty="0" smtClean="0"/>
              <a:t>Donar </a:t>
            </a:r>
            <a:r>
              <a:rPr lang="es-ES" dirty="0" err="1" smtClean="0"/>
              <a:t>ordres</a:t>
            </a:r>
            <a:r>
              <a:rPr lang="es-ES" dirty="0" smtClean="0"/>
              <a:t> de manera </a:t>
            </a:r>
            <a:r>
              <a:rPr lang="es-ES" dirty="0" err="1" smtClean="0"/>
              <a:t>breu</a:t>
            </a:r>
            <a:r>
              <a:rPr lang="es-ES" dirty="0" smtClean="0"/>
              <a:t>, clara i concisa</a:t>
            </a:r>
          </a:p>
          <a:p>
            <a:r>
              <a:rPr lang="es-ES" dirty="0" smtClean="0"/>
              <a:t>Evitar </a:t>
            </a:r>
            <a:r>
              <a:rPr lang="es-ES" dirty="0" err="1" smtClean="0"/>
              <a:t>penalitzar</a:t>
            </a:r>
            <a:r>
              <a:rPr lang="es-ES" dirty="0" smtClean="0"/>
              <a:t> </a:t>
            </a:r>
            <a:r>
              <a:rPr lang="es-ES" dirty="0" err="1" smtClean="0"/>
              <a:t>errors</a:t>
            </a:r>
            <a:r>
              <a:rPr lang="es-ES" dirty="0" smtClean="0"/>
              <a:t> </a:t>
            </a:r>
            <a:r>
              <a:rPr lang="es-ES" dirty="0" err="1" smtClean="0"/>
              <a:t>comesos</a:t>
            </a:r>
            <a:r>
              <a:rPr lang="es-ES" dirty="0" smtClean="0"/>
              <a:t> per </a:t>
            </a:r>
            <a:r>
              <a:rPr lang="es-ES" dirty="0" err="1" smtClean="0"/>
              <a:t>inatenció</a:t>
            </a:r>
            <a:r>
              <a:rPr lang="es-ES" dirty="0" smtClean="0"/>
              <a:t>, </a:t>
            </a:r>
            <a:r>
              <a:rPr lang="es-ES" dirty="0" err="1" smtClean="0"/>
              <a:t>impulsivitat</a:t>
            </a:r>
            <a:r>
              <a:rPr lang="es-ES" dirty="0" smtClean="0"/>
              <a:t> o inquietud </a:t>
            </a:r>
            <a:r>
              <a:rPr lang="es-ES" dirty="0" err="1" smtClean="0"/>
              <a:t>motriu</a:t>
            </a:r>
            <a:endParaRPr lang="es-ES" dirty="0" smtClean="0"/>
          </a:p>
          <a:p>
            <a:r>
              <a:rPr lang="es-ES" dirty="0" err="1" smtClean="0"/>
              <a:t>Reforç</a:t>
            </a:r>
            <a:r>
              <a:rPr lang="es-ES" dirty="0" smtClean="0"/>
              <a:t> </a:t>
            </a:r>
            <a:r>
              <a:rPr lang="es-ES" dirty="0" err="1" smtClean="0"/>
              <a:t>positiu</a:t>
            </a:r>
            <a:endParaRPr lang="es-ES" dirty="0" smtClean="0"/>
          </a:p>
          <a:p>
            <a:r>
              <a:rPr lang="es-ES" dirty="0" smtClean="0"/>
              <a:t>Valorar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coneixements</a:t>
            </a:r>
            <a:r>
              <a:rPr lang="es-ES" dirty="0" smtClean="0"/>
              <a:t> apresos al </a:t>
            </a:r>
            <a:r>
              <a:rPr lang="es-ES" dirty="0" err="1" smtClean="0"/>
              <a:t>llarg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període</a:t>
            </a:r>
            <a:r>
              <a:rPr lang="es-ES" dirty="0" smtClean="0"/>
              <a:t> i no en un </a:t>
            </a:r>
            <a:r>
              <a:rPr lang="es-ES" dirty="0" err="1" smtClean="0"/>
              <a:t>moment</a:t>
            </a:r>
            <a:r>
              <a:rPr lang="es-ES" dirty="0" smtClean="0"/>
              <a:t> puntual</a:t>
            </a:r>
          </a:p>
          <a:p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4864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Adequacions</a:t>
            </a:r>
            <a:r>
              <a:rPr lang="es-ES" dirty="0" smtClean="0"/>
              <a:t> </a:t>
            </a:r>
            <a:r>
              <a:rPr lang="es-ES" dirty="0" err="1" smtClean="0"/>
              <a:t>ed</a:t>
            </a:r>
            <a:r>
              <a:rPr lang="es-ES" dirty="0" smtClean="0"/>
              <a:t> infantil i</a:t>
            </a:r>
            <a:br>
              <a:rPr lang="es-ES" dirty="0" smtClean="0"/>
            </a:br>
            <a:r>
              <a:rPr lang="es-ES" dirty="0" smtClean="0"/>
              <a:t> primer cicle de </a:t>
            </a:r>
            <a:r>
              <a:rPr lang="es-ES" dirty="0" err="1" smtClean="0"/>
              <a:t>primària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s-ES" dirty="0" err="1" smtClean="0"/>
              <a:t>Objectiu</a:t>
            </a:r>
            <a:r>
              <a:rPr lang="es-ES" dirty="0" smtClean="0"/>
              <a:t>: controlar la </a:t>
            </a:r>
            <a:r>
              <a:rPr lang="es-ES" dirty="0" err="1" smtClean="0"/>
              <a:t>impulsivitat</a:t>
            </a:r>
            <a:endParaRPr lang="es-ES" dirty="0" smtClean="0"/>
          </a:p>
          <a:p>
            <a:r>
              <a:rPr lang="es-ES" dirty="0" smtClean="0"/>
              <a:t>Definir i </a:t>
            </a:r>
            <a:r>
              <a:rPr lang="es-ES" dirty="0" err="1" smtClean="0"/>
              <a:t>treballar</a:t>
            </a:r>
            <a:r>
              <a:rPr lang="es-ES" dirty="0" smtClean="0"/>
              <a:t> les normes i les </a:t>
            </a:r>
            <a:r>
              <a:rPr lang="es-ES" dirty="0" err="1" smtClean="0"/>
              <a:t>conseqüències</a:t>
            </a:r>
            <a:r>
              <a:rPr lang="es-ES" dirty="0" smtClean="0"/>
              <a:t> </a:t>
            </a:r>
            <a:r>
              <a:rPr lang="es-ES" dirty="0" err="1" smtClean="0"/>
              <a:t>d’incomplir</a:t>
            </a:r>
            <a:r>
              <a:rPr lang="es-ES" dirty="0" smtClean="0"/>
              <a:t>-les (a la vista). </a:t>
            </a:r>
          </a:p>
          <a:p>
            <a:r>
              <a:rPr lang="es-ES" dirty="0" err="1" smtClean="0"/>
              <a:t>Afavorir</a:t>
            </a:r>
            <a:r>
              <a:rPr lang="es-ES" dirty="0" smtClean="0"/>
              <a:t> </a:t>
            </a:r>
            <a:r>
              <a:rPr lang="es-ES" dirty="0" err="1" smtClean="0"/>
              <a:t>l’autocontrol</a:t>
            </a:r>
            <a:r>
              <a:rPr lang="es-ES" dirty="0" smtClean="0"/>
              <a:t>. Fragmentar les tasques i supervisar-les. </a:t>
            </a:r>
            <a:r>
              <a:rPr lang="es-ES" dirty="0" err="1"/>
              <a:t>Desglossar</a:t>
            </a:r>
            <a:r>
              <a:rPr lang="es-ES" dirty="0"/>
              <a:t> </a:t>
            </a:r>
            <a:r>
              <a:rPr lang="es-ES" dirty="0" err="1"/>
              <a:t>l’objectiu</a:t>
            </a:r>
            <a:r>
              <a:rPr lang="es-ES" dirty="0"/>
              <a:t> en </a:t>
            </a:r>
            <a:r>
              <a:rPr lang="es-ES" dirty="0" err="1"/>
              <a:t>passos</a:t>
            </a:r>
            <a:r>
              <a:rPr lang="es-ES" dirty="0"/>
              <a:t> </a:t>
            </a:r>
            <a:r>
              <a:rPr lang="es-ES" dirty="0" err="1"/>
              <a:t>petits</a:t>
            </a:r>
            <a:r>
              <a:rPr lang="es-ES" dirty="0"/>
              <a:t> i guiar-</a:t>
            </a:r>
            <a:r>
              <a:rPr lang="es-ES" dirty="0" smtClean="0"/>
              <a:t>los. </a:t>
            </a:r>
            <a:r>
              <a:rPr lang="es-ES" dirty="0" err="1" smtClean="0"/>
              <a:t>Ús</a:t>
            </a:r>
            <a:r>
              <a:rPr lang="es-ES" dirty="0" smtClean="0"/>
              <a:t> </a:t>
            </a:r>
            <a:r>
              <a:rPr lang="es-ES" dirty="0" err="1" smtClean="0"/>
              <a:t>d’autoinstruccions</a:t>
            </a:r>
            <a:r>
              <a:rPr lang="es-ES" dirty="0" smtClean="0"/>
              <a:t>. Anticipar. Registres </a:t>
            </a:r>
            <a:r>
              <a:rPr lang="es-ES" dirty="0" err="1" smtClean="0"/>
              <a:t>coordinats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la </a:t>
            </a:r>
            <a:r>
              <a:rPr lang="es-ES" dirty="0" err="1" smtClean="0"/>
              <a:t>família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Premiar </a:t>
            </a:r>
            <a:r>
              <a:rPr lang="es-ES" dirty="0" err="1" smtClean="0"/>
              <a:t>conductes</a:t>
            </a:r>
            <a:r>
              <a:rPr lang="es-ES" dirty="0" smtClean="0"/>
              <a:t> </a:t>
            </a:r>
            <a:r>
              <a:rPr lang="es-ES" dirty="0" err="1" smtClean="0"/>
              <a:t>adequades</a:t>
            </a:r>
            <a:r>
              <a:rPr lang="es-ES" dirty="0" smtClean="0"/>
              <a:t> i ignorar les </a:t>
            </a:r>
            <a:r>
              <a:rPr lang="es-ES" dirty="0" err="1" smtClean="0"/>
              <a:t>inadequades</a:t>
            </a:r>
            <a:r>
              <a:rPr lang="es-ES" dirty="0" smtClean="0"/>
              <a:t>. </a:t>
            </a:r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668344" y="0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392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Adequacions</a:t>
            </a:r>
            <a:r>
              <a:rPr lang="es-ES" dirty="0" smtClean="0"/>
              <a:t> </a:t>
            </a:r>
            <a:r>
              <a:rPr lang="es-ES" dirty="0" err="1" smtClean="0"/>
              <a:t>ed</a:t>
            </a:r>
            <a:r>
              <a:rPr lang="es-ES" dirty="0" smtClean="0"/>
              <a:t> infantil i primer cicle de </a:t>
            </a:r>
            <a:r>
              <a:rPr lang="es-ES" dirty="0" err="1" smtClean="0"/>
              <a:t>primària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s-ES" dirty="0" err="1" smtClean="0"/>
              <a:t>Objectiu</a:t>
            </a:r>
            <a:r>
              <a:rPr lang="es-ES" dirty="0" smtClean="0"/>
              <a:t>: que </a:t>
            </a:r>
            <a:r>
              <a:rPr lang="es-ES" dirty="0" err="1" smtClean="0"/>
              <a:t>s’aixequi</a:t>
            </a:r>
            <a:r>
              <a:rPr lang="es-ES" dirty="0" smtClean="0"/>
              <a:t> de la </a:t>
            </a:r>
            <a:r>
              <a:rPr lang="es-ES" dirty="0" err="1" smtClean="0"/>
              <a:t>cadira</a:t>
            </a:r>
            <a:r>
              <a:rPr lang="es-ES" dirty="0" smtClean="0"/>
              <a:t> en </a:t>
            </a:r>
            <a:r>
              <a:rPr lang="es-ES" dirty="0" err="1" smtClean="0"/>
              <a:t>determinats</a:t>
            </a:r>
            <a:r>
              <a:rPr lang="es-ES" dirty="0" smtClean="0"/>
              <a:t> </a:t>
            </a:r>
            <a:r>
              <a:rPr lang="es-ES" dirty="0" err="1" smtClean="0"/>
              <a:t>moments</a:t>
            </a:r>
            <a:r>
              <a:rPr lang="es-ES" dirty="0" smtClean="0"/>
              <a:t> i de manera estructurada (</a:t>
            </a:r>
            <a:r>
              <a:rPr lang="es-ES" dirty="0" err="1" smtClean="0"/>
              <a:t>hiperactivitat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Encomanar</a:t>
            </a:r>
            <a:r>
              <a:rPr lang="es-ES" dirty="0" smtClean="0"/>
              <a:t> </a:t>
            </a:r>
            <a:r>
              <a:rPr lang="es-ES" dirty="0" err="1" smtClean="0"/>
              <a:t>petites</a:t>
            </a:r>
            <a:r>
              <a:rPr lang="es-ES" dirty="0" smtClean="0"/>
              <a:t> tasques que </a:t>
            </a:r>
            <a:r>
              <a:rPr lang="es-ES" dirty="0" err="1" smtClean="0"/>
              <a:t>l’ajudin</a:t>
            </a:r>
            <a:r>
              <a:rPr lang="es-ES" dirty="0" smtClean="0"/>
              <a:t> a </a:t>
            </a:r>
            <a:r>
              <a:rPr lang="es-ES" dirty="0" err="1" smtClean="0"/>
              <a:t>alliberar</a:t>
            </a:r>
            <a:r>
              <a:rPr lang="es-ES" dirty="0" smtClean="0"/>
              <a:t> la </a:t>
            </a:r>
            <a:r>
              <a:rPr lang="es-ES" dirty="0" err="1" smtClean="0"/>
              <a:t>tensió</a:t>
            </a:r>
            <a:r>
              <a:rPr lang="es-ES" dirty="0" smtClean="0"/>
              <a:t> i </a:t>
            </a:r>
            <a:r>
              <a:rPr lang="es-ES" dirty="0" err="1" smtClean="0"/>
              <a:t>l’energia</a:t>
            </a:r>
            <a:r>
              <a:rPr lang="es-ES" dirty="0" smtClean="0"/>
              <a:t> </a:t>
            </a:r>
            <a:r>
              <a:rPr lang="es-ES" dirty="0" err="1" smtClean="0"/>
              <a:t>acumulades</a:t>
            </a:r>
            <a:r>
              <a:rPr lang="es-ES" dirty="0" smtClean="0"/>
              <a:t> per </a:t>
            </a:r>
            <a:r>
              <a:rPr lang="es-ES" dirty="0" err="1" smtClean="0"/>
              <a:t>haver</a:t>
            </a:r>
            <a:r>
              <a:rPr lang="es-ES" dirty="0" smtClean="0"/>
              <a:t> </a:t>
            </a:r>
            <a:r>
              <a:rPr lang="es-ES" dirty="0" err="1" smtClean="0"/>
              <a:t>estat</a:t>
            </a:r>
            <a:r>
              <a:rPr lang="es-ES" dirty="0" smtClean="0"/>
              <a:t> </a:t>
            </a:r>
            <a:r>
              <a:rPr lang="es-ES" dirty="0" err="1" smtClean="0"/>
              <a:t>quiet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Anar</a:t>
            </a:r>
            <a:r>
              <a:rPr lang="es-ES" dirty="0" smtClean="0"/>
              <a:t> a la taula del </a:t>
            </a:r>
            <a:r>
              <a:rPr lang="es-ES" dirty="0" err="1" smtClean="0"/>
              <a:t>professor</a:t>
            </a:r>
            <a:r>
              <a:rPr lang="es-ES" dirty="0" smtClean="0"/>
              <a:t> per mostrar les </a:t>
            </a:r>
            <a:r>
              <a:rPr lang="es-ES" dirty="0" err="1" smtClean="0"/>
              <a:t>seves</a:t>
            </a:r>
            <a:r>
              <a:rPr lang="es-ES" dirty="0" smtClean="0"/>
              <a:t> tasques</a:t>
            </a:r>
          </a:p>
          <a:p>
            <a:r>
              <a:rPr lang="es-ES" dirty="0" err="1" smtClean="0"/>
              <a:t>Permetre</a:t>
            </a:r>
            <a:r>
              <a:rPr lang="es-ES" dirty="0" smtClean="0"/>
              <a:t> el </a:t>
            </a:r>
            <a:r>
              <a:rPr lang="es-ES" dirty="0" err="1" smtClean="0"/>
              <a:t>soroll</a:t>
            </a:r>
            <a:r>
              <a:rPr lang="es-ES" dirty="0" smtClean="0"/>
              <a:t> i el </a:t>
            </a:r>
            <a:r>
              <a:rPr lang="es-ES" dirty="0" err="1" smtClean="0"/>
              <a:t>moviment</a:t>
            </a:r>
            <a:r>
              <a:rPr lang="es-ES" dirty="0" smtClean="0"/>
              <a:t> </a:t>
            </a:r>
            <a:r>
              <a:rPr lang="es-ES" dirty="0" err="1" smtClean="0"/>
              <a:t>sempre</a:t>
            </a:r>
            <a:r>
              <a:rPr lang="es-ES" dirty="0" smtClean="0"/>
              <a:t> que no </a:t>
            </a:r>
            <a:r>
              <a:rPr lang="es-ES" dirty="0" err="1" smtClean="0"/>
              <a:t>interfereixi</a:t>
            </a:r>
            <a:r>
              <a:rPr lang="es-ES" dirty="0" smtClean="0"/>
              <a:t> en la resta </a:t>
            </a:r>
            <a:r>
              <a:rPr lang="es-ES" dirty="0" err="1" smtClean="0"/>
              <a:t>d’alumnes</a:t>
            </a:r>
            <a:endParaRPr lang="es-ES" dirty="0" smtClean="0"/>
          </a:p>
          <a:p>
            <a:r>
              <a:rPr lang="es-ES" dirty="0" err="1" smtClean="0"/>
              <a:t>Extinció</a:t>
            </a:r>
            <a:r>
              <a:rPr lang="es-ES" dirty="0" smtClean="0"/>
              <a:t> de </a:t>
            </a:r>
            <a:r>
              <a:rPr lang="es-ES" dirty="0" err="1" smtClean="0"/>
              <a:t>moviments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incontrolats</a:t>
            </a:r>
            <a:r>
              <a:rPr lang="es-ES" dirty="0" smtClean="0"/>
              <a:t> o </a:t>
            </a:r>
            <a:r>
              <a:rPr lang="es-ES" dirty="0" err="1" smtClean="0"/>
              <a:t>incosistents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Reforçar</a:t>
            </a:r>
            <a:r>
              <a:rPr lang="es-ES" dirty="0" smtClean="0"/>
              <a:t> el </a:t>
            </a:r>
            <a:r>
              <a:rPr lang="es-ES" dirty="0" err="1" smtClean="0"/>
              <a:t>fet</a:t>
            </a:r>
            <a:r>
              <a:rPr lang="es-ES" dirty="0" smtClean="0"/>
              <a:t> </a:t>
            </a:r>
            <a:r>
              <a:rPr lang="es-ES" dirty="0" err="1" smtClean="0"/>
              <a:t>d’estar</a:t>
            </a:r>
            <a:r>
              <a:rPr lang="es-ES" dirty="0" smtClean="0"/>
              <a:t> </a:t>
            </a:r>
            <a:r>
              <a:rPr lang="es-ES" dirty="0" err="1" smtClean="0"/>
              <a:t>assegut</a:t>
            </a:r>
            <a:r>
              <a:rPr lang="es-ES" dirty="0" smtClean="0"/>
              <a:t>, en </a:t>
            </a:r>
            <a:r>
              <a:rPr lang="es-ES" dirty="0" err="1" smtClean="0"/>
              <a:t>silenci</a:t>
            </a:r>
            <a:r>
              <a:rPr lang="es-ES" dirty="0" smtClean="0"/>
              <a:t>, </a:t>
            </a:r>
            <a:r>
              <a:rPr lang="es-ES" dirty="0" err="1" smtClean="0"/>
              <a:t>escoltant</a:t>
            </a:r>
            <a:r>
              <a:rPr lang="es-ES" dirty="0" smtClean="0"/>
              <a:t>…</a:t>
            </a:r>
          </a:p>
          <a:p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795304" y="0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84385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Adequacions</a:t>
            </a:r>
            <a:r>
              <a:rPr lang="es-ES" dirty="0" smtClean="0"/>
              <a:t> </a:t>
            </a:r>
            <a:r>
              <a:rPr lang="es-ES" dirty="0" err="1" smtClean="0"/>
              <a:t>ed</a:t>
            </a:r>
            <a:r>
              <a:rPr lang="es-ES" dirty="0" smtClean="0"/>
              <a:t> infantil i primer cicle de </a:t>
            </a:r>
            <a:r>
              <a:rPr lang="es-ES" dirty="0" err="1" smtClean="0"/>
              <a:t>primària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S" dirty="0" err="1" smtClean="0"/>
              <a:t>Objectiu</a:t>
            </a:r>
            <a:r>
              <a:rPr lang="es-ES" dirty="0" smtClean="0"/>
              <a:t>: </a:t>
            </a:r>
            <a:r>
              <a:rPr lang="es-ES" dirty="0" err="1" smtClean="0"/>
              <a:t>automatitzar</a:t>
            </a:r>
            <a:r>
              <a:rPr lang="es-ES" dirty="0" smtClean="0"/>
              <a:t> </a:t>
            </a:r>
            <a:r>
              <a:rPr lang="es-ES" dirty="0" err="1" smtClean="0"/>
              <a:t>hàbits</a:t>
            </a:r>
            <a:r>
              <a:rPr lang="es-ES" dirty="0" smtClean="0"/>
              <a:t> i </a:t>
            </a:r>
            <a:r>
              <a:rPr lang="es-ES" dirty="0" err="1" smtClean="0"/>
              <a:t>rutines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Posar la </a:t>
            </a:r>
            <a:r>
              <a:rPr lang="es-ES" dirty="0" err="1" smtClean="0"/>
              <a:t>informació</a:t>
            </a:r>
            <a:r>
              <a:rPr lang="es-ES" dirty="0" smtClean="0"/>
              <a:t> de manera explícita</a:t>
            </a:r>
          </a:p>
          <a:p>
            <a:r>
              <a:rPr lang="es-ES" dirty="0" err="1" smtClean="0"/>
              <a:t>Marcadors</a:t>
            </a:r>
            <a:r>
              <a:rPr lang="es-ES" dirty="0" smtClean="0"/>
              <a:t> de </a:t>
            </a:r>
            <a:r>
              <a:rPr lang="es-ES" dirty="0" err="1" smtClean="0"/>
              <a:t>temps</a:t>
            </a:r>
            <a:endParaRPr lang="es-ES" dirty="0" smtClean="0"/>
          </a:p>
          <a:p>
            <a:r>
              <a:rPr lang="es-ES" dirty="0" smtClean="0"/>
              <a:t>Potenciar </a:t>
            </a:r>
            <a:r>
              <a:rPr lang="es-ES" dirty="0" err="1" smtClean="0"/>
              <a:t>l’ús</a:t>
            </a:r>
            <a:r>
              <a:rPr lang="es-ES" dirty="0" smtClean="0"/>
              <a:t> de </a:t>
            </a:r>
            <a:r>
              <a:rPr lang="es-ES" dirty="0" err="1" smtClean="0"/>
              <a:t>l’agenda</a:t>
            </a:r>
            <a:r>
              <a:rPr lang="es-ES" dirty="0" smtClean="0"/>
              <a:t>/cartera/</a:t>
            </a:r>
            <a:r>
              <a:rPr lang="es-ES" dirty="0" err="1" smtClean="0"/>
              <a:t>encàrrecs</a:t>
            </a:r>
            <a:r>
              <a:rPr lang="es-ES" dirty="0" smtClean="0"/>
              <a:t> per a casa</a:t>
            </a:r>
          </a:p>
          <a:p>
            <a:r>
              <a:rPr lang="es-ES" dirty="0" smtClean="0"/>
              <a:t>Avisar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canvis</a:t>
            </a:r>
            <a:r>
              <a:rPr lang="es-ES" dirty="0" smtClean="0"/>
              <a:t> que </a:t>
            </a:r>
            <a:r>
              <a:rPr lang="es-ES" dirty="0" err="1" smtClean="0"/>
              <a:t>afectin</a:t>
            </a:r>
            <a:r>
              <a:rPr lang="es-ES" dirty="0" smtClean="0"/>
              <a:t> a les </a:t>
            </a:r>
            <a:r>
              <a:rPr lang="es-ES" dirty="0" err="1" smtClean="0"/>
              <a:t>rutines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776006" y="-719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6395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Adequacions</a:t>
            </a:r>
            <a:r>
              <a:rPr lang="es-ES" dirty="0" smtClean="0"/>
              <a:t> a partir cicle </a:t>
            </a:r>
            <a:r>
              <a:rPr lang="es-ES" dirty="0" err="1" smtClean="0"/>
              <a:t>mitjà</a:t>
            </a:r>
            <a:r>
              <a:rPr lang="es-ES" dirty="0" smtClean="0"/>
              <a:t> i </a:t>
            </a:r>
            <a:r>
              <a:rPr lang="es-ES" dirty="0" err="1" smtClean="0"/>
              <a:t>secundària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Supervisió</a:t>
            </a:r>
            <a:r>
              <a:rPr lang="es-ES" dirty="0" smtClean="0"/>
              <a:t> </a:t>
            </a:r>
            <a:r>
              <a:rPr lang="es-ES" dirty="0" err="1" smtClean="0"/>
              <a:t>constant</a:t>
            </a:r>
            <a:r>
              <a:rPr lang="es-ES" dirty="0" smtClean="0"/>
              <a:t>, </a:t>
            </a:r>
            <a:r>
              <a:rPr lang="es-ES" dirty="0" err="1" smtClean="0"/>
              <a:t>tutories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 per planificar la </a:t>
            </a:r>
            <a:r>
              <a:rPr lang="es-ES" dirty="0" err="1" smtClean="0"/>
              <a:t>setmana</a:t>
            </a:r>
            <a:r>
              <a:rPr lang="es-ES" dirty="0"/>
              <a:t> </a:t>
            </a:r>
            <a:r>
              <a:rPr lang="es-ES" dirty="0" smtClean="0"/>
              <a:t>i revisar </a:t>
            </a:r>
            <a:r>
              <a:rPr lang="es-ES" dirty="0" err="1" smtClean="0"/>
              <a:t>l’anterior</a:t>
            </a:r>
            <a:r>
              <a:rPr lang="es-ES" dirty="0" smtClean="0"/>
              <a:t>. </a:t>
            </a:r>
          </a:p>
          <a:p>
            <a:r>
              <a:rPr lang="es-ES" dirty="0" smtClean="0"/>
              <a:t>Dividir </a:t>
            </a:r>
            <a:r>
              <a:rPr lang="es-ES" dirty="0" err="1" smtClean="0"/>
              <a:t>activitats</a:t>
            </a:r>
            <a:r>
              <a:rPr lang="es-ES" dirty="0" smtClean="0"/>
              <a:t> en </a:t>
            </a:r>
            <a:r>
              <a:rPr lang="es-ES" dirty="0" err="1" smtClean="0"/>
              <a:t>petits</a:t>
            </a:r>
            <a:r>
              <a:rPr lang="es-ES" dirty="0" smtClean="0"/>
              <a:t> </a:t>
            </a:r>
            <a:r>
              <a:rPr lang="es-ES" dirty="0" err="1" smtClean="0"/>
              <a:t>passos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Planificar les </a:t>
            </a:r>
            <a:r>
              <a:rPr lang="es-ES" dirty="0" err="1" smtClean="0"/>
              <a:t>seves</a:t>
            </a:r>
            <a:r>
              <a:rPr lang="es-ES" dirty="0" smtClean="0"/>
              <a:t> </a:t>
            </a:r>
            <a:r>
              <a:rPr lang="es-ES" dirty="0" err="1" smtClean="0"/>
              <a:t>accions</a:t>
            </a:r>
            <a:r>
              <a:rPr lang="es-ES" dirty="0" smtClean="0"/>
              <a:t>: </a:t>
            </a:r>
            <a:r>
              <a:rPr lang="es-ES" dirty="0" err="1" smtClean="0"/>
              <a:t>organitzar</a:t>
            </a:r>
            <a:r>
              <a:rPr lang="es-ES" dirty="0" smtClean="0"/>
              <a:t> </a:t>
            </a:r>
            <a:r>
              <a:rPr lang="es-ES" dirty="0" err="1" smtClean="0"/>
              <a:t>treball</a:t>
            </a:r>
            <a:r>
              <a:rPr lang="es-ES" dirty="0" smtClean="0"/>
              <a:t>, descansos…</a:t>
            </a:r>
          </a:p>
          <a:p>
            <a:r>
              <a:rPr lang="es-ES" dirty="0" smtClean="0"/>
              <a:t>Donar-li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consignes </a:t>
            </a:r>
            <a:r>
              <a:rPr lang="es-ES" dirty="0" err="1" smtClean="0"/>
              <a:t>clares</a:t>
            </a:r>
            <a:endParaRPr lang="es-ES" dirty="0" smtClean="0"/>
          </a:p>
          <a:p>
            <a:r>
              <a:rPr lang="es-ES" dirty="0" smtClean="0"/>
              <a:t>Evitar </a:t>
            </a:r>
            <a:r>
              <a:rPr lang="es-ES" dirty="0" err="1" smtClean="0"/>
              <a:t>penalitzar</a:t>
            </a:r>
            <a:r>
              <a:rPr lang="es-ES" dirty="0" smtClean="0"/>
              <a:t> el </a:t>
            </a:r>
            <a:r>
              <a:rPr lang="es-ES" dirty="0" err="1" smtClean="0"/>
              <a:t>cansament</a:t>
            </a:r>
            <a:r>
              <a:rPr lang="es-ES" dirty="0" smtClean="0"/>
              <a:t> o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oblits</a:t>
            </a:r>
            <a:endParaRPr lang="es-ES" dirty="0" smtClean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812359" y="1"/>
            <a:ext cx="1328415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196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/>
              <a:t>Adequacions</a:t>
            </a:r>
            <a:r>
              <a:rPr lang="es-ES" dirty="0"/>
              <a:t> a partir cicle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mitjà</a:t>
            </a:r>
            <a:r>
              <a:rPr lang="es-ES" dirty="0" smtClean="0"/>
              <a:t> </a:t>
            </a:r>
            <a:r>
              <a:rPr lang="es-ES" dirty="0"/>
              <a:t>i </a:t>
            </a:r>
            <a:r>
              <a:rPr lang="es-ES" dirty="0" err="1"/>
              <a:t>secundària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/>
              <a:t>Supervisió</a:t>
            </a:r>
            <a:r>
              <a:rPr lang="es-ES" dirty="0"/>
              <a:t> </a:t>
            </a:r>
            <a:r>
              <a:rPr lang="es-ES" dirty="0" err="1"/>
              <a:t>constant</a:t>
            </a:r>
            <a:r>
              <a:rPr lang="es-ES" dirty="0"/>
              <a:t> </a:t>
            </a:r>
            <a:r>
              <a:rPr lang="es-ES" dirty="0" err="1"/>
              <a:t>d’un</a:t>
            </a:r>
            <a:r>
              <a:rPr lang="es-ES" dirty="0"/>
              <a:t> examen. </a:t>
            </a:r>
            <a:r>
              <a:rPr lang="es-ES" dirty="0" err="1"/>
              <a:t>Suggerir</a:t>
            </a:r>
            <a:r>
              <a:rPr lang="es-ES" dirty="0"/>
              <a:t> que </a:t>
            </a:r>
            <a:r>
              <a:rPr lang="es-ES" dirty="0" err="1"/>
              <a:t>repassi</a:t>
            </a:r>
            <a:r>
              <a:rPr lang="es-ES" dirty="0"/>
              <a:t> </a:t>
            </a:r>
            <a:r>
              <a:rPr lang="es-ES" dirty="0" err="1"/>
              <a:t>alguns</a:t>
            </a:r>
            <a:r>
              <a:rPr lang="es-ES" dirty="0"/>
              <a:t> </a:t>
            </a:r>
            <a:r>
              <a:rPr lang="es-ES" dirty="0" err="1" smtClean="0"/>
              <a:t>exercicis</a:t>
            </a:r>
            <a:endParaRPr lang="es-ES" dirty="0"/>
          </a:p>
          <a:p>
            <a:r>
              <a:rPr lang="es-ES" dirty="0" err="1" smtClean="0"/>
              <a:t>Company</a:t>
            </a:r>
            <a:r>
              <a:rPr lang="es-ES" dirty="0" smtClean="0"/>
              <a:t> supervisor </a:t>
            </a:r>
          </a:p>
          <a:p>
            <a:r>
              <a:rPr lang="es-ES" dirty="0" err="1" smtClean="0"/>
              <a:t>Exàmens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estil de </a:t>
            </a:r>
            <a:r>
              <a:rPr lang="es-ES" dirty="0" err="1" smtClean="0"/>
              <a:t>redacció</a:t>
            </a:r>
            <a:r>
              <a:rPr lang="es-ES" dirty="0" smtClean="0"/>
              <a:t> i </a:t>
            </a:r>
            <a:r>
              <a:rPr lang="es-ES" dirty="0" err="1" smtClean="0"/>
              <a:t>presentació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visual i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senzill</a:t>
            </a:r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 err="1" smtClean="0"/>
              <a:t>penalitzar</a:t>
            </a:r>
            <a:r>
              <a:rPr lang="es-ES" dirty="0" smtClean="0"/>
              <a:t> tota </a:t>
            </a:r>
            <a:r>
              <a:rPr lang="es-ES" dirty="0" err="1" smtClean="0"/>
              <a:t>l’ortografia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833280" y="0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5057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/>
              <a:t>Adequacions</a:t>
            </a:r>
            <a:r>
              <a:rPr lang="es-ES" dirty="0"/>
              <a:t> a partir cicle </a:t>
            </a:r>
            <a:r>
              <a:rPr lang="es-ES" dirty="0" err="1"/>
              <a:t>mitjà</a:t>
            </a:r>
            <a:r>
              <a:rPr lang="es-ES" dirty="0"/>
              <a:t> i </a:t>
            </a:r>
            <a:r>
              <a:rPr lang="es-ES" dirty="0" err="1"/>
              <a:t>secundària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Hàbit</a:t>
            </a:r>
            <a:r>
              <a:rPr lang="es-ES" dirty="0" smtClean="0"/>
              <a:t> de </a:t>
            </a:r>
            <a:r>
              <a:rPr lang="es-ES" dirty="0" err="1" smtClean="0"/>
              <a:t>segones</a:t>
            </a:r>
            <a:r>
              <a:rPr lang="es-ES" dirty="0" smtClean="0"/>
              <a:t> </a:t>
            </a:r>
            <a:r>
              <a:rPr lang="es-ES" dirty="0" err="1" smtClean="0"/>
              <a:t>lectures</a:t>
            </a:r>
            <a:endParaRPr lang="es-ES" dirty="0" smtClean="0"/>
          </a:p>
          <a:p>
            <a:r>
              <a:rPr lang="es-ES" dirty="0" err="1" smtClean="0"/>
              <a:t>Ajudar</a:t>
            </a:r>
            <a:r>
              <a:rPr lang="es-ES" dirty="0" smtClean="0"/>
              <a:t> a </a:t>
            </a:r>
            <a:r>
              <a:rPr lang="es-ES" dirty="0" err="1" smtClean="0"/>
              <a:t>indentificar</a:t>
            </a:r>
            <a:r>
              <a:rPr lang="es-ES" dirty="0" smtClean="0"/>
              <a:t> les idees </a:t>
            </a:r>
            <a:r>
              <a:rPr lang="es-ES" dirty="0" err="1" smtClean="0"/>
              <a:t>principals</a:t>
            </a:r>
            <a:r>
              <a:rPr lang="es-ES" dirty="0" smtClean="0"/>
              <a:t> i </a:t>
            </a:r>
            <a:r>
              <a:rPr lang="es-ES" dirty="0" err="1" smtClean="0"/>
              <a:t>secundàries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Intentar </a:t>
            </a:r>
            <a:r>
              <a:rPr lang="es-ES" dirty="0" err="1" smtClean="0"/>
              <a:t>resums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textos </a:t>
            </a:r>
            <a:r>
              <a:rPr lang="es-ES" dirty="0" err="1" smtClean="0"/>
              <a:t>amb</a:t>
            </a:r>
            <a:r>
              <a:rPr lang="es-ES" dirty="0" smtClean="0"/>
              <a:t> les </a:t>
            </a:r>
            <a:r>
              <a:rPr lang="es-ES" dirty="0" err="1" smtClean="0"/>
              <a:t>seves</a:t>
            </a:r>
            <a:r>
              <a:rPr lang="es-ES" dirty="0" smtClean="0"/>
              <a:t> </a:t>
            </a:r>
            <a:r>
              <a:rPr lang="es-ES" dirty="0" err="1" smtClean="0"/>
              <a:t>pròpies</a:t>
            </a:r>
            <a:r>
              <a:rPr lang="es-ES" dirty="0" smtClean="0"/>
              <a:t> </a:t>
            </a:r>
            <a:r>
              <a:rPr lang="es-ES" dirty="0" err="1" smtClean="0"/>
              <a:t>paraules</a:t>
            </a:r>
            <a:endParaRPr lang="es-ES" dirty="0" smtClean="0"/>
          </a:p>
          <a:p>
            <a:r>
              <a:rPr lang="es-ES" dirty="0" err="1" smtClean="0"/>
              <a:t>Esquemes</a:t>
            </a:r>
            <a:r>
              <a:rPr lang="es-ES" dirty="0" smtClean="0"/>
              <a:t> o </a:t>
            </a:r>
            <a:r>
              <a:rPr lang="es-ES" dirty="0" err="1" smtClean="0"/>
              <a:t>mapes</a:t>
            </a:r>
            <a:r>
              <a:rPr lang="es-ES" dirty="0" smtClean="0"/>
              <a:t> </a:t>
            </a:r>
            <a:r>
              <a:rPr lang="es-ES" dirty="0" err="1" smtClean="0"/>
              <a:t>conceptuals</a:t>
            </a:r>
            <a:endParaRPr lang="es-ES" dirty="0" smtClean="0"/>
          </a:p>
          <a:p>
            <a:r>
              <a:rPr lang="es-ES" dirty="0" err="1" smtClean="0"/>
              <a:t>Objectiu</a:t>
            </a:r>
            <a:r>
              <a:rPr lang="es-ES" dirty="0" smtClean="0"/>
              <a:t> de la lectura: </a:t>
            </a:r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 i </a:t>
            </a:r>
            <a:r>
              <a:rPr lang="es-ES" dirty="0" err="1" smtClean="0"/>
              <a:t>comprendre</a:t>
            </a:r>
            <a:r>
              <a:rPr lang="es-ES" dirty="0" smtClean="0"/>
              <a:t>-la</a:t>
            </a:r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797388" y="0"/>
            <a:ext cx="1346612" cy="40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52458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/>
              <a:t>Adequacions</a:t>
            </a:r>
            <a:r>
              <a:rPr lang="es-ES" dirty="0"/>
              <a:t> a partir cicle </a:t>
            </a:r>
            <a:r>
              <a:rPr lang="es-ES" dirty="0" err="1"/>
              <a:t>mitjà</a:t>
            </a:r>
            <a:r>
              <a:rPr lang="es-ES" dirty="0"/>
              <a:t> i </a:t>
            </a:r>
            <a:r>
              <a:rPr lang="es-ES" dirty="0" err="1"/>
              <a:t>secundària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Abordar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problemes</a:t>
            </a:r>
            <a:r>
              <a:rPr lang="es-ES" dirty="0" smtClean="0"/>
              <a:t> de mates </a:t>
            </a:r>
            <a:r>
              <a:rPr lang="es-ES" dirty="0" err="1" smtClean="0"/>
              <a:t>com</a:t>
            </a:r>
            <a:r>
              <a:rPr lang="es-ES" dirty="0" smtClean="0"/>
              <a:t> si </a:t>
            </a:r>
            <a:r>
              <a:rPr lang="es-ES" dirty="0" err="1" smtClean="0"/>
              <a:t>fossin</a:t>
            </a:r>
            <a:r>
              <a:rPr lang="es-ES" dirty="0" smtClean="0"/>
              <a:t> una lectura, </a:t>
            </a:r>
            <a:r>
              <a:rPr lang="es-ES" dirty="0" err="1" smtClean="0"/>
              <a:t>organitzar</a:t>
            </a:r>
            <a:r>
              <a:rPr lang="es-ES" dirty="0" smtClean="0"/>
              <a:t> la </a:t>
            </a:r>
            <a:r>
              <a:rPr lang="es-ES" dirty="0" err="1" smtClean="0"/>
              <a:t>informació</a:t>
            </a:r>
            <a:r>
              <a:rPr lang="es-ES" dirty="0" smtClean="0"/>
              <a:t>, valorar la </a:t>
            </a:r>
            <a:r>
              <a:rPr lang="es-ES" dirty="0" err="1" smtClean="0"/>
              <a:t>possibilitat</a:t>
            </a:r>
            <a:r>
              <a:rPr lang="es-ES" dirty="0" smtClean="0"/>
              <a:t> de recursos </a:t>
            </a:r>
            <a:r>
              <a:rPr lang="es-ES" dirty="0" err="1" smtClean="0"/>
              <a:t>visuals</a:t>
            </a:r>
            <a:endParaRPr lang="es-ES" dirty="0" smtClean="0"/>
          </a:p>
          <a:p>
            <a:r>
              <a:rPr lang="es-ES" dirty="0" smtClean="0"/>
              <a:t>Redactar </a:t>
            </a:r>
            <a:r>
              <a:rPr lang="es-ES" dirty="0" err="1" smtClean="0"/>
              <a:t>amb</a:t>
            </a:r>
            <a:r>
              <a:rPr lang="es-ES" dirty="0" smtClean="0"/>
              <a:t> frases curtes</a:t>
            </a:r>
          </a:p>
          <a:p>
            <a:r>
              <a:rPr lang="es-ES" dirty="0" err="1" smtClean="0"/>
              <a:t>Enunciats</a:t>
            </a:r>
            <a:r>
              <a:rPr lang="es-ES" dirty="0" smtClean="0"/>
              <a:t> </a:t>
            </a:r>
            <a:r>
              <a:rPr lang="es-ES" dirty="0" err="1" smtClean="0"/>
              <a:t>senzills</a:t>
            </a:r>
            <a:r>
              <a:rPr lang="es-ES" dirty="0" smtClean="0"/>
              <a:t> i </a:t>
            </a:r>
            <a:r>
              <a:rPr lang="es-ES" dirty="0" err="1" smtClean="0"/>
              <a:t>amb</a:t>
            </a:r>
            <a:r>
              <a:rPr lang="es-ES" dirty="0" smtClean="0"/>
              <a:t> una pregunta per frase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797388" y="0"/>
            <a:ext cx="1346612" cy="40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425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casos…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Facilitar i valorar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l’esforç</a:t>
            </a:r>
            <a:r>
              <a:rPr lang="es-ES" dirty="0" smtClean="0"/>
              <a:t> i la </a:t>
            </a:r>
            <a:r>
              <a:rPr lang="es-ES" dirty="0" err="1" smtClean="0"/>
              <a:t>dedicació</a:t>
            </a:r>
            <a:r>
              <a:rPr lang="es-ES" dirty="0" smtClean="0"/>
              <a:t> que el </a:t>
            </a:r>
            <a:r>
              <a:rPr lang="es-ES" dirty="0" err="1" smtClean="0"/>
              <a:t>resultat</a:t>
            </a:r>
            <a:r>
              <a:rPr lang="es-ES" dirty="0" smtClean="0"/>
              <a:t> final</a:t>
            </a:r>
          </a:p>
          <a:p>
            <a:r>
              <a:rPr lang="es-ES" dirty="0" err="1" smtClean="0"/>
              <a:t>Coordinació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la </a:t>
            </a:r>
            <a:r>
              <a:rPr lang="es-ES" dirty="0" err="1" smtClean="0"/>
              <a:t>família</a:t>
            </a:r>
            <a:endParaRPr lang="es-ES" dirty="0"/>
          </a:p>
        </p:txBody>
      </p:sp>
      <p:pic>
        <p:nvPicPr>
          <p:cNvPr id="4" name="4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797388" y="0"/>
            <a:ext cx="1346612" cy="40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550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De què depèn el FE?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Sistema </a:t>
            </a:r>
            <a:r>
              <a:rPr lang="ca-ES" dirty="0" smtClean="0">
                <a:solidFill>
                  <a:srgbClr val="C58D01"/>
                </a:solidFill>
              </a:rPr>
              <a:t>educatiu</a:t>
            </a:r>
          </a:p>
          <a:p>
            <a:pPr lvl="1"/>
            <a:r>
              <a:rPr lang="ca-ES" dirty="0" smtClean="0"/>
              <a:t>Flexibilitat dels programes educatius i dissenys curriculars. La majoria d’alumnes amb TA tenen un nivell d'intel·ligència normal i capacitat per aprendre els continguts. Les adaptacions no consisteixen en reduir els continguts sinó en adaptar els procediments</a:t>
            </a:r>
          </a:p>
          <a:p>
            <a:pPr lvl="1"/>
            <a:r>
              <a:rPr lang="ca-ES" dirty="0" smtClean="0"/>
              <a:t>Formació del professorat</a:t>
            </a:r>
          </a:p>
          <a:p>
            <a:pPr lvl="1"/>
            <a:r>
              <a:rPr lang="ca-ES" dirty="0" smtClean="0"/>
              <a:t>Professionals de suport</a:t>
            </a:r>
            <a:endParaRPr lang="ca-ES" dirty="0"/>
          </a:p>
        </p:txBody>
      </p:sp>
      <p:pic>
        <p:nvPicPr>
          <p:cNvPr id="4" name="3 Imagen" descr="no retalla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857760"/>
            <a:ext cx="1638300" cy="1676400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583106" y="285728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r>
              <a:rPr lang="ca-ES" sz="3600" dirty="0" err="1" smtClean="0"/>
              <a:t>TDAH</a:t>
            </a:r>
            <a:r>
              <a:rPr lang="ca-ES" sz="3600" dirty="0" smtClean="0"/>
              <a:t>. TRACTAMENT FARMACOLÒGIC</a:t>
            </a:r>
            <a:endParaRPr lang="ca-ES" sz="3600" dirty="0"/>
          </a:p>
        </p:txBody>
      </p:sp>
      <p:pic>
        <p:nvPicPr>
          <p:cNvPr id="4" name="3 Marcador de contenido" descr="synapse1-244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429000"/>
            <a:ext cx="3007479" cy="3068321"/>
          </a:xfrm>
        </p:spPr>
      </p:pic>
      <p:pic>
        <p:nvPicPr>
          <p:cNvPr id="5" name="4 Imagen" descr="DOPAMIN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428736"/>
            <a:ext cx="4762500" cy="3048000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4" cstate="print"/>
          <a:srcRect l="59886" t="37217" r="15147" b="49924"/>
          <a:stretch>
            <a:fillRect/>
          </a:stretch>
        </p:blipFill>
        <p:spPr bwMode="auto">
          <a:xfrm>
            <a:off x="7725982" y="-2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TDAH</a:t>
            </a:r>
            <a:r>
              <a:rPr lang="ca-ES" dirty="0" smtClean="0"/>
              <a:t>. Tractament farmacològic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dirty="0" smtClean="0"/>
              <a:t>Estimulants: </a:t>
            </a:r>
          </a:p>
          <a:p>
            <a:pPr lvl="1"/>
            <a:r>
              <a:rPr lang="ca-ES" dirty="0" err="1" smtClean="0"/>
              <a:t>Metilfenidat</a:t>
            </a:r>
            <a:r>
              <a:rPr lang="ca-ES" dirty="0" smtClean="0"/>
              <a:t>: </a:t>
            </a:r>
          </a:p>
          <a:p>
            <a:pPr lvl="2"/>
            <a:r>
              <a:rPr lang="ca-ES" dirty="0" smtClean="0"/>
              <a:t>Concerta (12h)</a:t>
            </a:r>
          </a:p>
          <a:p>
            <a:pPr lvl="2"/>
            <a:r>
              <a:rPr lang="ca-ES" dirty="0" err="1" smtClean="0"/>
              <a:t>Medikinet</a:t>
            </a:r>
            <a:r>
              <a:rPr lang="ca-ES" dirty="0" smtClean="0"/>
              <a:t> (8h)</a:t>
            </a:r>
          </a:p>
          <a:p>
            <a:pPr lvl="2"/>
            <a:r>
              <a:rPr lang="ca-ES" dirty="0" err="1" smtClean="0"/>
              <a:t>Equasym</a:t>
            </a:r>
            <a:r>
              <a:rPr lang="ca-ES" dirty="0" smtClean="0"/>
              <a:t> (8 h)</a:t>
            </a:r>
          </a:p>
          <a:p>
            <a:pPr lvl="2"/>
            <a:r>
              <a:rPr lang="ca-ES" dirty="0" err="1" smtClean="0"/>
              <a:t>Rubifen</a:t>
            </a:r>
            <a:r>
              <a:rPr lang="ca-ES" dirty="0" smtClean="0"/>
              <a:t> (4h)</a:t>
            </a:r>
          </a:p>
          <a:p>
            <a:pPr lvl="1"/>
            <a:r>
              <a:rPr lang="ca-ES" dirty="0" err="1" smtClean="0"/>
              <a:t>Anfetamina</a:t>
            </a:r>
            <a:r>
              <a:rPr lang="ca-ES" dirty="0" smtClean="0"/>
              <a:t>:</a:t>
            </a:r>
          </a:p>
          <a:p>
            <a:pPr lvl="2"/>
            <a:r>
              <a:rPr lang="ca-ES" dirty="0" err="1" smtClean="0"/>
              <a:t>Lisdexanfetamina</a:t>
            </a:r>
            <a:r>
              <a:rPr lang="ca-ES" dirty="0" smtClean="0"/>
              <a:t> (</a:t>
            </a:r>
            <a:r>
              <a:rPr lang="ca-ES" dirty="0" err="1" smtClean="0"/>
              <a:t>Elvanse</a:t>
            </a:r>
            <a:r>
              <a:rPr lang="ca-ES" dirty="0" smtClean="0"/>
              <a:t>)</a:t>
            </a:r>
          </a:p>
          <a:p>
            <a:pPr lvl="2"/>
            <a:r>
              <a:rPr lang="ca-ES" dirty="0" smtClean="0"/>
              <a:t>sals </a:t>
            </a:r>
            <a:r>
              <a:rPr lang="ca-ES" dirty="0" err="1" smtClean="0"/>
              <a:t>d’anfetamina</a:t>
            </a:r>
            <a:endParaRPr lang="ca-ES" dirty="0" smtClean="0"/>
          </a:p>
          <a:p>
            <a:pPr lvl="2"/>
            <a:endParaRPr lang="ca-ES" dirty="0" smtClean="0"/>
          </a:p>
          <a:p>
            <a:r>
              <a:rPr lang="ca-ES" dirty="0" smtClean="0"/>
              <a:t>No estimulants:</a:t>
            </a:r>
          </a:p>
          <a:p>
            <a:pPr lvl="1"/>
            <a:r>
              <a:rPr lang="ca-ES" dirty="0" err="1" smtClean="0"/>
              <a:t>Atomoxetina</a:t>
            </a:r>
            <a:endParaRPr lang="ca-ES" dirty="0" smtClean="0"/>
          </a:p>
          <a:p>
            <a:pPr lvl="2"/>
            <a:r>
              <a:rPr lang="ca-ES" dirty="0" err="1" smtClean="0"/>
              <a:t>Strattera</a:t>
            </a:r>
            <a:r>
              <a:rPr lang="ca-ES" dirty="0" smtClean="0"/>
              <a:t> (24h)</a:t>
            </a:r>
          </a:p>
          <a:p>
            <a:pPr lvl="1"/>
            <a:r>
              <a:rPr lang="ca-ES" dirty="0" smtClean="0"/>
              <a:t>Altres: clonidina, </a:t>
            </a:r>
            <a:r>
              <a:rPr lang="ca-ES" dirty="0" err="1" smtClean="0"/>
              <a:t>modafinilo</a:t>
            </a:r>
            <a:r>
              <a:rPr lang="ca-ES" dirty="0" smtClean="0"/>
              <a:t>, </a:t>
            </a:r>
            <a:r>
              <a:rPr lang="ca-ES" dirty="0" err="1" smtClean="0"/>
              <a:t>bupropion</a:t>
            </a:r>
            <a:r>
              <a:rPr lang="ca-ES" dirty="0" smtClean="0"/>
              <a:t>,  </a:t>
            </a:r>
            <a:r>
              <a:rPr lang="ca-ES" dirty="0" err="1" smtClean="0"/>
              <a:t>guanfacina</a:t>
            </a:r>
            <a:r>
              <a:rPr lang="ca-ES" dirty="0" smtClean="0"/>
              <a:t>, </a:t>
            </a:r>
            <a:r>
              <a:rPr lang="ca-ES" dirty="0" err="1" smtClean="0"/>
              <a:t>venlafaxina</a:t>
            </a:r>
            <a:r>
              <a:rPr lang="ca-ES" dirty="0" smtClean="0"/>
              <a:t>, antidepressius tricíclics...</a:t>
            </a:r>
          </a:p>
        </p:txBody>
      </p:sp>
      <p:pic>
        <p:nvPicPr>
          <p:cNvPr id="4" name="3 Imagen" descr="pastil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928802"/>
            <a:ext cx="2571768" cy="2571768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 cstate="print"/>
          <a:srcRect l="59886" t="37217" r="15147" b="49924"/>
          <a:stretch>
            <a:fillRect/>
          </a:stretch>
        </p:blipFill>
        <p:spPr bwMode="auto">
          <a:xfrm>
            <a:off x="7654544" y="71414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Moltes</a:t>
            </a:r>
            <a:r>
              <a:rPr lang="es-ES" dirty="0" smtClean="0"/>
              <a:t> </a:t>
            </a:r>
            <a:r>
              <a:rPr lang="es-ES" dirty="0" err="1" smtClean="0"/>
              <a:t>gràcies</a:t>
            </a:r>
            <a:endParaRPr lang="es-ES" dirty="0"/>
          </a:p>
        </p:txBody>
      </p:sp>
      <p:pic>
        <p:nvPicPr>
          <p:cNvPr id="4" name="Marcador de contenido 3" descr="dislexia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" b="1727"/>
          <a:stretch>
            <a:fillRect/>
          </a:stretch>
        </p:blipFill>
        <p:spPr>
          <a:xfrm>
            <a:off x="593616" y="1412776"/>
            <a:ext cx="8340072" cy="4835624"/>
          </a:xfrm>
        </p:spPr>
      </p:pic>
    </p:spTree>
    <p:extLst>
      <p:ext uri="{BB962C8B-B14F-4D97-AF65-F5344CB8AC3E}">
        <p14:creationId xmlns:p14="http://schemas.microsoft.com/office/powerpoint/2010/main" val="111716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Aspectes </a:t>
            </a:r>
            <a:r>
              <a:rPr lang="ca-ES" dirty="0" err="1" smtClean="0"/>
              <a:t>neurobiològics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dirty="0" smtClean="0"/>
              <a:t>Aprendre= adquirir informació+guardar-la </a:t>
            </a:r>
            <a:r>
              <a:rPr lang="ca-ES" dirty="0" smtClean="0">
                <a:sym typeface="Wingdings" pitchFamily="2" charset="2"/>
              </a:rPr>
              <a:t> utilitzar-la </a:t>
            </a:r>
          </a:p>
          <a:p>
            <a:r>
              <a:rPr lang="ca-ES" dirty="0" smtClean="0">
                <a:sym typeface="Wingdings" pitchFamily="2" charset="2"/>
              </a:rPr>
              <a:t>Penetrar informació pels sentitsprocessar-la i guardar-la en el nostre cervell evocar-la </a:t>
            </a:r>
          </a:p>
          <a:p>
            <a:r>
              <a:rPr lang="ca-ES" dirty="0" smtClean="0"/>
              <a:t>El cervell pateix molts canvis des de l’etapa embrionària fins a la vellesa. Pic màxim durant les 2 primeres dècades. </a:t>
            </a:r>
          </a:p>
          <a:p>
            <a:r>
              <a:rPr lang="ca-ES" dirty="0" smtClean="0"/>
              <a:t>L’estructura i les connexions del cervell es van esculpint a partir d’influències biològiques i ambientals.</a:t>
            </a:r>
          </a:p>
          <a:p>
            <a:r>
              <a:rPr lang="ca-ES" dirty="0" smtClean="0"/>
              <a:t>Constant interacció SNC i entorn</a:t>
            </a:r>
            <a:r>
              <a:rPr lang="ca-ES" dirty="0" smtClean="0">
                <a:sym typeface="Wingdings" pitchFamily="2" charset="2"/>
              </a:rPr>
              <a:t> aprenentatge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654544" y="142852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Aspectes </a:t>
            </a:r>
            <a:r>
              <a:rPr lang="ca-ES" dirty="0" err="1" smtClean="0"/>
              <a:t>neurobiològics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b="1" dirty="0" smtClean="0"/>
              <a:t>Plasticitat</a:t>
            </a:r>
            <a:r>
              <a:rPr lang="ca-ES" dirty="0" smtClean="0"/>
              <a:t>: capacitat del cervell de canviar de resposta a les demandes externes. </a:t>
            </a:r>
          </a:p>
          <a:p>
            <a:r>
              <a:rPr lang="ca-ES" b="1" dirty="0" smtClean="0"/>
              <a:t>Sinapsis</a:t>
            </a:r>
            <a:r>
              <a:rPr lang="ca-ES" dirty="0" smtClean="0"/>
              <a:t>: connexions entre les neurones. Pic màxim al néixer. </a:t>
            </a:r>
          </a:p>
          <a:p>
            <a:r>
              <a:rPr lang="ca-ES" b="1" dirty="0" err="1" smtClean="0"/>
              <a:t>Apoptosis</a:t>
            </a:r>
            <a:r>
              <a:rPr lang="ca-ES" dirty="0" smtClean="0"/>
              <a:t>: eliminació de sinapsis menys utilitzades.</a:t>
            </a:r>
          </a:p>
          <a:p>
            <a:r>
              <a:rPr lang="ca-ES" b="1" dirty="0" smtClean="0"/>
              <a:t>Mielinització</a:t>
            </a:r>
            <a:r>
              <a:rPr lang="ca-ES" dirty="0" smtClean="0"/>
              <a:t>: facilita la conducció dels estímuls entre neurones. Es correlació amb la maduresa funcional. Les regions sensorials i motrius maduren abans (primera infància)  que els lòbuls frontals (&gt;adolescència)</a:t>
            </a:r>
          </a:p>
          <a:p>
            <a:r>
              <a:rPr lang="ca-ES" b="1" dirty="0" smtClean="0"/>
              <a:t>Períodes</a:t>
            </a:r>
            <a:r>
              <a:rPr lang="ca-ES" dirty="0" smtClean="0"/>
              <a:t> </a:t>
            </a:r>
            <a:r>
              <a:rPr lang="ca-ES" b="1" dirty="0" smtClean="0"/>
              <a:t>sensibles</a:t>
            </a:r>
            <a:r>
              <a:rPr lang="ca-ES" dirty="0" smtClean="0"/>
              <a:t>: períodes de la vida en els que un determinat aprenentatge es produeix de forma més efectiva. 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59886" t="37217" r="15147" b="49924"/>
          <a:stretch>
            <a:fillRect/>
          </a:stretch>
        </p:blipFill>
        <p:spPr bwMode="auto">
          <a:xfrm>
            <a:off x="7511668" y="142852"/>
            <a:ext cx="1346612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 smtClean="0"/>
              <a:t>Característiques anatòmiques i funcionals cerebrals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Dos tipus de teixit en el cervell:</a:t>
            </a:r>
          </a:p>
          <a:p>
            <a:pPr lvl="1"/>
            <a:r>
              <a:rPr lang="ca-ES" dirty="0" smtClean="0"/>
              <a:t>Substància gris: formada per neurones. Hi trobem les funcions cognitives (llenguatge, percepció, memòria...)</a:t>
            </a:r>
          </a:p>
          <a:p>
            <a:pPr lvl="1"/>
            <a:r>
              <a:rPr lang="ca-ES" dirty="0" smtClean="0"/>
              <a:t>Substància blanca: formada per fibres que connecten les diferents àrees del còrtex. </a:t>
            </a:r>
          </a:p>
        </p:txBody>
      </p:sp>
      <p:pic>
        <p:nvPicPr>
          <p:cNvPr id="4" name="3 Imagen" descr="neur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2643206" cy="1961159"/>
          </a:xfrm>
          <a:prstGeom prst="rect">
            <a:avLst/>
          </a:prstGeom>
        </p:spPr>
      </p:pic>
      <p:pic>
        <p:nvPicPr>
          <p:cNvPr id="5" name="4 Imagen" descr="rm_sn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4357694"/>
            <a:ext cx="2169559" cy="2311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 smtClean="0"/>
              <a:t>Característiques anatòmiques i funcionals cerebrals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Dos hemisferis cerebrals: </a:t>
            </a:r>
          </a:p>
          <a:p>
            <a:pPr lvl="1"/>
            <a:r>
              <a:rPr lang="ca-ES" dirty="0" smtClean="0"/>
              <a:t>Dret: orientació en espai, habilitats artístiques, capacitat adaptació i comprensió de situacions socials. Processa la informació nova i té un paper fonamental en l’adquisició de nous aprenentatges.</a:t>
            </a:r>
          </a:p>
          <a:p>
            <a:pPr lvl="1"/>
            <a:r>
              <a:rPr lang="ca-ES" dirty="0" smtClean="0"/>
              <a:t>Esquerre: llenguatge (processar i produir). Necessita tenir creats uns arxius on col·locar de forma ordenada i seqüencial la informació que rep.</a:t>
            </a:r>
            <a:endParaRPr lang="ca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1043</TotalTime>
  <Words>3584</Words>
  <Application>Microsoft Macintosh PowerPoint</Application>
  <PresentationFormat>Presentación en pantalla (4:3)</PresentationFormat>
  <Paragraphs>359</Paragraphs>
  <Slides>52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Solsticio</vt:lpstr>
      <vt:lpstr>Els infants amb TDAH a l’àmbit educatiu</vt:lpstr>
      <vt:lpstr>Introducció</vt:lpstr>
      <vt:lpstr>De què depèn el FE?</vt:lpstr>
      <vt:lpstr>De què depèn el FE?</vt:lpstr>
      <vt:lpstr>De què depèn el FE?</vt:lpstr>
      <vt:lpstr>Aspectes neurobiològics</vt:lpstr>
      <vt:lpstr>Aspectes neurobiològics</vt:lpstr>
      <vt:lpstr>Característiques anatòmiques i funcionals cerebrals</vt:lpstr>
      <vt:lpstr>Característiques anatòmiques i funcionals cerebrals</vt:lpstr>
      <vt:lpstr>Presentación de PowerPoint</vt:lpstr>
      <vt:lpstr>Presentación de PowerPoint</vt:lpstr>
      <vt:lpstr>Els trastorns d’aprenentatge. TA.</vt:lpstr>
      <vt:lpstr>TDAH</vt:lpstr>
      <vt:lpstr>TDAH. Història.</vt:lpstr>
      <vt:lpstr>TDAH</vt:lpstr>
      <vt:lpstr>TDAH hiperactiu-impulsiu</vt:lpstr>
      <vt:lpstr>TDAH. Inatent.</vt:lpstr>
      <vt:lpstr>Dificultats d’organització i planificació </vt:lpstr>
      <vt:lpstr>Funcionament caòtic</vt:lpstr>
      <vt:lpstr>TDAH. Símptomes secundaris</vt:lpstr>
      <vt:lpstr>TDAH. Símptomes secundaris</vt:lpstr>
      <vt:lpstr>TDAH. Símptomes secundaris</vt:lpstr>
      <vt:lpstr>TDAH. Símptomes secundaris</vt:lpstr>
      <vt:lpstr>TDAH. Símptomes secundaris</vt:lpstr>
      <vt:lpstr>Causes del TDAH</vt:lpstr>
      <vt:lpstr>Causes TDAH</vt:lpstr>
      <vt:lpstr>TDAH. Causes</vt:lpstr>
      <vt:lpstr>TDAH. Evolució.</vt:lpstr>
      <vt:lpstr>TDAH. Comorbilitat</vt:lpstr>
      <vt:lpstr>TDAH. Diagnóstic. </vt:lpstr>
      <vt:lpstr>DSM V</vt:lpstr>
      <vt:lpstr>TDAH nous criteris (DSM V)</vt:lpstr>
      <vt:lpstr>Criteris TDAH. DSM V</vt:lpstr>
      <vt:lpstr>Com podem ajudar-los?</vt:lpstr>
      <vt:lpstr>Enfocament terapèutic</vt:lpstr>
      <vt:lpstr>Aspectes pràctics. A casa.</vt:lpstr>
      <vt:lpstr>Aspectes pràctics. A casa.</vt:lpstr>
      <vt:lpstr>Situacions límits. A casa.</vt:lpstr>
      <vt:lpstr>Aspectes pràctics. A l’escola</vt:lpstr>
      <vt:lpstr>Aspectes pràctics. A l’escola.</vt:lpstr>
      <vt:lpstr>Adequacions comunes</vt:lpstr>
      <vt:lpstr>Adequacions ed infantil i  primer cicle de primària</vt:lpstr>
      <vt:lpstr>Adequacions ed infantil i primer cicle de primària</vt:lpstr>
      <vt:lpstr>Adequacions ed infantil i primer cicle de primària</vt:lpstr>
      <vt:lpstr>Adequacions a partir cicle mitjà i secundària </vt:lpstr>
      <vt:lpstr>Adequacions a partir cicle  mitjà i secundària </vt:lpstr>
      <vt:lpstr>Adequacions a partir cicle mitjà i secundària </vt:lpstr>
      <vt:lpstr>Adequacions a partir cicle mitjà i secundària </vt:lpstr>
      <vt:lpstr>En tots els casos…</vt:lpstr>
      <vt:lpstr>TDAH. TRACTAMENT FARMACOLÒGIC</vt:lpstr>
      <vt:lpstr>TDAH. Tractament farmacològic</vt:lpstr>
      <vt:lpstr>Moltes gràcies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Trastorns aprenentatge</dc:title>
  <dc:creator>Cristina</dc:creator>
  <cp:lastModifiedBy>Cristina Serra amaya</cp:lastModifiedBy>
  <cp:revision>118</cp:revision>
  <dcterms:created xsi:type="dcterms:W3CDTF">2012-07-09T18:57:50Z</dcterms:created>
  <dcterms:modified xsi:type="dcterms:W3CDTF">2015-03-19T22:00:58Z</dcterms:modified>
</cp:coreProperties>
</file>